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21"/>
  </p:notesMasterIdLst>
  <p:sldIdLst>
    <p:sldId id="257" r:id="rId4"/>
    <p:sldId id="288" r:id="rId5"/>
    <p:sldId id="259" r:id="rId6"/>
    <p:sldId id="300" r:id="rId7"/>
    <p:sldId id="303" r:id="rId8"/>
    <p:sldId id="284" r:id="rId9"/>
    <p:sldId id="295" r:id="rId10"/>
    <p:sldId id="285" r:id="rId11"/>
    <p:sldId id="304" r:id="rId12"/>
    <p:sldId id="286" r:id="rId13"/>
    <p:sldId id="297" r:id="rId14"/>
    <p:sldId id="305" r:id="rId15"/>
    <p:sldId id="287" r:id="rId16"/>
    <p:sldId id="296" r:id="rId17"/>
    <p:sldId id="289" r:id="rId18"/>
    <p:sldId id="294" r:id="rId19"/>
    <p:sldId id="282" r:id="rId20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A488322-F2BA-4B5B-9748-0D474271808F}" styleName="Средний стиль 3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2349" autoAdjust="0"/>
  </p:normalViewPr>
  <p:slideViewPr>
    <p:cSldViewPr>
      <p:cViewPr varScale="1">
        <p:scale>
          <a:sx n="106" d="100"/>
          <a:sy n="106" d="100"/>
        </p:scale>
        <p:origin x="176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9EC7C5-425E-48BF-B167-4961C52E4784}" type="doc">
      <dgm:prSet loTypeId="urn:microsoft.com/office/officeart/2005/8/layout/cycle6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E5E7855-82D3-4957-9807-7121DF99A953}">
      <dgm:prSet custT="1"/>
      <dgm:spPr/>
      <dgm:t>
        <a:bodyPr/>
        <a:lstStyle/>
        <a:p>
          <a:pPr rtl="0"/>
          <a:r>
            <a:rPr lang="ru-RU" sz="1600" dirty="0" smtClean="0"/>
            <a:t>Туристский отдел </a:t>
          </a:r>
          <a:endParaRPr lang="ru-RU" sz="1600" dirty="0"/>
        </a:p>
      </dgm:t>
    </dgm:pt>
    <dgm:pt modelId="{7D2134D7-A74C-45B1-94C8-0497BE874121}" type="parTrans" cxnId="{C507355D-C71A-4F77-A26E-F9FD959673E3}">
      <dgm:prSet/>
      <dgm:spPr/>
      <dgm:t>
        <a:bodyPr/>
        <a:lstStyle/>
        <a:p>
          <a:endParaRPr lang="ru-RU"/>
        </a:p>
      </dgm:t>
    </dgm:pt>
    <dgm:pt modelId="{8370901B-BD50-4264-BAF8-9D6FE330A54C}" type="sibTrans" cxnId="{C507355D-C71A-4F77-A26E-F9FD959673E3}">
      <dgm:prSet/>
      <dgm:spPr/>
      <dgm:t>
        <a:bodyPr/>
        <a:lstStyle/>
        <a:p>
          <a:endParaRPr lang="ru-RU"/>
        </a:p>
      </dgm:t>
    </dgm:pt>
    <dgm:pt modelId="{F8911012-1E0C-4B48-8A4C-DA16CDA089CF}">
      <dgm:prSet custT="1"/>
      <dgm:spPr/>
      <dgm:t>
        <a:bodyPr/>
        <a:lstStyle/>
        <a:p>
          <a:pPr rtl="0"/>
          <a:r>
            <a:rPr lang="ru-RU" sz="1600" dirty="0" smtClean="0"/>
            <a:t>Краеведческий отдел </a:t>
          </a:r>
          <a:endParaRPr lang="ru-RU" sz="1600" dirty="0"/>
        </a:p>
      </dgm:t>
    </dgm:pt>
    <dgm:pt modelId="{B7902F89-2F9F-4B2A-8A2E-D36B40274B03}" type="parTrans" cxnId="{5C9DA3EA-D119-4D0B-B2C3-D48F69AC3C5D}">
      <dgm:prSet/>
      <dgm:spPr/>
      <dgm:t>
        <a:bodyPr/>
        <a:lstStyle/>
        <a:p>
          <a:endParaRPr lang="ru-RU"/>
        </a:p>
      </dgm:t>
    </dgm:pt>
    <dgm:pt modelId="{FF5006CC-A3D6-4C10-A340-7334A852823A}" type="sibTrans" cxnId="{5C9DA3EA-D119-4D0B-B2C3-D48F69AC3C5D}">
      <dgm:prSet/>
      <dgm:spPr/>
      <dgm:t>
        <a:bodyPr/>
        <a:lstStyle/>
        <a:p>
          <a:endParaRPr lang="ru-RU"/>
        </a:p>
      </dgm:t>
    </dgm:pt>
    <dgm:pt modelId="{43045013-D346-4E7E-AE9D-B170DCAD6D23}">
      <dgm:prSet/>
      <dgm:spPr/>
      <dgm:t>
        <a:bodyPr/>
        <a:lstStyle/>
        <a:p>
          <a:pPr rtl="0"/>
          <a:r>
            <a:rPr lang="ru-RU" dirty="0" smtClean="0"/>
            <a:t>Организационно-массовый отдел </a:t>
          </a:r>
          <a:endParaRPr lang="ru-RU" dirty="0"/>
        </a:p>
      </dgm:t>
    </dgm:pt>
    <dgm:pt modelId="{B6C520DF-B7F9-440C-B5F5-DD330D16D15C}" type="parTrans" cxnId="{0F91FB97-9115-4CAA-817F-A6796CC0579B}">
      <dgm:prSet/>
      <dgm:spPr/>
      <dgm:t>
        <a:bodyPr/>
        <a:lstStyle/>
        <a:p>
          <a:endParaRPr lang="ru-RU"/>
        </a:p>
      </dgm:t>
    </dgm:pt>
    <dgm:pt modelId="{99653456-924E-4984-B36D-3420F0D9A850}" type="sibTrans" cxnId="{0F91FB97-9115-4CAA-817F-A6796CC0579B}">
      <dgm:prSet/>
      <dgm:spPr/>
      <dgm:t>
        <a:bodyPr/>
        <a:lstStyle/>
        <a:p>
          <a:endParaRPr lang="ru-RU"/>
        </a:p>
      </dgm:t>
    </dgm:pt>
    <dgm:pt modelId="{A617A349-E997-48C4-BB2D-ABE71EA78B46}">
      <dgm:prSet/>
      <dgm:spPr/>
      <dgm:t>
        <a:bodyPr/>
        <a:lstStyle/>
        <a:p>
          <a:pPr rtl="0"/>
          <a:r>
            <a:rPr lang="ru-RU" dirty="0" smtClean="0"/>
            <a:t>Физкультурно-спортивный отдел </a:t>
          </a:r>
          <a:endParaRPr lang="ru-RU" dirty="0"/>
        </a:p>
      </dgm:t>
    </dgm:pt>
    <dgm:pt modelId="{F0198819-752E-4C25-BFE8-4824153CD1BB}" type="parTrans" cxnId="{B89B920A-83C7-47DD-AB92-44CC0777B12C}">
      <dgm:prSet/>
      <dgm:spPr/>
      <dgm:t>
        <a:bodyPr/>
        <a:lstStyle/>
        <a:p>
          <a:endParaRPr lang="ru-RU"/>
        </a:p>
      </dgm:t>
    </dgm:pt>
    <dgm:pt modelId="{C2F78D90-7376-49DF-A094-1D6E5BA6B8A5}" type="sibTrans" cxnId="{B89B920A-83C7-47DD-AB92-44CC0777B12C}">
      <dgm:prSet/>
      <dgm:spPr/>
      <dgm:t>
        <a:bodyPr/>
        <a:lstStyle/>
        <a:p>
          <a:endParaRPr lang="ru-RU"/>
        </a:p>
      </dgm:t>
    </dgm:pt>
    <dgm:pt modelId="{7C97BD19-01E8-4B4D-8741-FF0ABFCBCF90}">
      <dgm:prSet custT="1"/>
      <dgm:spPr/>
      <dgm:t>
        <a:bodyPr/>
        <a:lstStyle/>
        <a:p>
          <a:pPr rtl="0"/>
          <a:r>
            <a:rPr lang="ru-RU" sz="1400" dirty="0" smtClean="0"/>
            <a:t>Красногвардейское отделение</a:t>
          </a:r>
          <a:endParaRPr lang="ru-RU" sz="1400" dirty="0"/>
        </a:p>
      </dgm:t>
    </dgm:pt>
    <dgm:pt modelId="{A30D8234-BAF2-457C-96AE-ABED16477CCE}" type="parTrans" cxnId="{E5BBEFB4-ED1C-4A58-AB10-6CC94760626A}">
      <dgm:prSet/>
      <dgm:spPr/>
      <dgm:t>
        <a:bodyPr/>
        <a:lstStyle/>
        <a:p>
          <a:endParaRPr lang="ru-RU"/>
        </a:p>
      </dgm:t>
    </dgm:pt>
    <dgm:pt modelId="{F9FFE24C-F27A-44A5-A739-AD39F73799C7}" type="sibTrans" cxnId="{E5BBEFB4-ED1C-4A58-AB10-6CC94760626A}">
      <dgm:prSet/>
      <dgm:spPr/>
      <dgm:t>
        <a:bodyPr/>
        <a:lstStyle/>
        <a:p>
          <a:endParaRPr lang="ru-RU"/>
        </a:p>
      </dgm:t>
    </dgm:pt>
    <dgm:pt modelId="{59CBB0A2-75B3-4A04-92C8-C811DC98CBA6}">
      <dgm:prSet custT="1"/>
      <dgm:spPr/>
      <dgm:t>
        <a:bodyPr/>
        <a:lstStyle/>
        <a:p>
          <a:pPr rtl="0"/>
          <a:r>
            <a:rPr lang="ru-RU" sz="1600" dirty="0" smtClean="0"/>
            <a:t>Детская турбаза</a:t>
          </a:r>
          <a:endParaRPr lang="ru-RU" sz="1600" dirty="0"/>
        </a:p>
      </dgm:t>
    </dgm:pt>
    <dgm:pt modelId="{8F913794-C1FE-4287-9F0C-93C020F07A9D}" type="parTrans" cxnId="{040055F2-04F8-45A9-B58C-41EA9E4050DC}">
      <dgm:prSet/>
      <dgm:spPr/>
      <dgm:t>
        <a:bodyPr/>
        <a:lstStyle/>
        <a:p>
          <a:endParaRPr lang="ru-RU"/>
        </a:p>
      </dgm:t>
    </dgm:pt>
    <dgm:pt modelId="{4B7D5534-B1A3-449D-99A7-043AF4012623}" type="sibTrans" cxnId="{040055F2-04F8-45A9-B58C-41EA9E4050DC}">
      <dgm:prSet/>
      <dgm:spPr/>
      <dgm:t>
        <a:bodyPr/>
        <a:lstStyle/>
        <a:p>
          <a:endParaRPr lang="ru-RU"/>
        </a:p>
      </dgm:t>
    </dgm:pt>
    <dgm:pt modelId="{49A3D0F0-D7C7-434A-9B79-4A556EC675E1}" type="pres">
      <dgm:prSet presAssocID="{829EC7C5-425E-48BF-B167-4961C52E478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EF65502-BB7E-468A-8D47-D2F9375AE5F2}" type="pres">
      <dgm:prSet presAssocID="{1E5E7855-82D3-4957-9807-7121DF99A953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541C8F-779D-47B4-B30A-175A2362E979}" type="pres">
      <dgm:prSet presAssocID="{1E5E7855-82D3-4957-9807-7121DF99A953}" presName="spNode" presStyleCnt="0"/>
      <dgm:spPr/>
    </dgm:pt>
    <dgm:pt modelId="{495EE181-2754-42DB-AAC7-CA50D1EDD2C4}" type="pres">
      <dgm:prSet presAssocID="{8370901B-BD50-4264-BAF8-9D6FE330A54C}" presName="sibTrans" presStyleLbl="sibTrans1D1" presStyleIdx="0" presStyleCnt="6"/>
      <dgm:spPr/>
      <dgm:t>
        <a:bodyPr/>
        <a:lstStyle/>
        <a:p>
          <a:endParaRPr lang="ru-RU"/>
        </a:p>
      </dgm:t>
    </dgm:pt>
    <dgm:pt modelId="{E10A1B0F-680F-4EF3-8904-45A7FD7E1B8D}" type="pres">
      <dgm:prSet presAssocID="{F8911012-1E0C-4B48-8A4C-DA16CDA089CF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A049BD-6AAA-4027-BDC7-F8FB69AF5F07}" type="pres">
      <dgm:prSet presAssocID="{F8911012-1E0C-4B48-8A4C-DA16CDA089CF}" presName="spNode" presStyleCnt="0"/>
      <dgm:spPr/>
    </dgm:pt>
    <dgm:pt modelId="{CA4F0546-9963-4BA9-9057-A1425B3678A9}" type="pres">
      <dgm:prSet presAssocID="{FF5006CC-A3D6-4C10-A340-7334A852823A}" presName="sibTrans" presStyleLbl="sibTrans1D1" presStyleIdx="1" presStyleCnt="6"/>
      <dgm:spPr/>
      <dgm:t>
        <a:bodyPr/>
        <a:lstStyle/>
        <a:p>
          <a:endParaRPr lang="ru-RU"/>
        </a:p>
      </dgm:t>
    </dgm:pt>
    <dgm:pt modelId="{9FFD98DB-0734-4820-BDCC-2A8D8CF4E521}" type="pres">
      <dgm:prSet presAssocID="{43045013-D346-4E7E-AE9D-B170DCAD6D23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9A9383-896B-4D72-AA87-3B764CD51C95}" type="pres">
      <dgm:prSet presAssocID="{43045013-D346-4E7E-AE9D-B170DCAD6D23}" presName="spNode" presStyleCnt="0"/>
      <dgm:spPr/>
    </dgm:pt>
    <dgm:pt modelId="{A83BB87A-94EE-4952-95A6-B7A42BB80D5E}" type="pres">
      <dgm:prSet presAssocID="{99653456-924E-4984-B36D-3420F0D9A850}" presName="sibTrans" presStyleLbl="sibTrans1D1" presStyleIdx="2" presStyleCnt="6"/>
      <dgm:spPr/>
      <dgm:t>
        <a:bodyPr/>
        <a:lstStyle/>
        <a:p>
          <a:endParaRPr lang="ru-RU"/>
        </a:p>
      </dgm:t>
    </dgm:pt>
    <dgm:pt modelId="{3B514B40-E70A-46ED-8C4B-444464A37FE8}" type="pres">
      <dgm:prSet presAssocID="{A617A349-E997-48C4-BB2D-ABE71EA78B46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EBFCAF-98ED-49B2-AF9A-574F3DDC92AB}" type="pres">
      <dgm:prSet presAssocID="{A617A349-E997-48C4-BB2D-ABE71EA78B46}" presName="spNode" presStyleCnt="0"/>
      <dgm:spPr/>
    </dgm:pt>
    <dgm:pt modelId="{52285268-392D-4CCA-A5CE-14952A79683D}" type="pres">
      <dgm:prSet presAssocID="{C2F78D90-7376-49DF-A094-1D6E5BA6B8A5}" presName="sibTrans" presStyleLbl="sibTrans1D1" presStyleIdx="3" presStyleCnt="6"/>
      <dgm:spPr/>
      <dgm:t>
        <a:bodyPr/>
        <a:lstStyle/>
        <a:p>
          <a:endParaRPr lang="ru-RU"/>
        </a:p>
      </dgm:t>
    </dgm:pt>
    <dgm:pt modelId="{8C737D4E-321A-4BD8-8513-B72DB2623A89}" type="pres">
      <dgm:prSet presAssocID="{7C97BD19-01E8-4B4D-8741-FF0ABFCBCF90}" presName="node" presStyleLbl="node1" presStyleIdx="4" presStyleCnt="6" custScaleX="1050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55D41A-6286-4BD3-AB99-1D028FC018D1}" type="pres">
      <dgm:prSet presAssocID="{7C97BD19-01E8-4B4D-8741-FF0ABFCBCF90}" presName="spNode" presStyleCnt="0"/>
      <dgm:spPr/>
    </dgm:pt>
    <dgm:pt modelId="{5DB8AAFD-01C0-400E-957A-5F04804E97B8}" type="pres">
      <dgm:prSet presAssocID="{F9FFE24C-F27A-44A5-A739-AD39F73799C7}" presName="sibTrans" presStyleLbl="sibTrans1D1" presStyleIdx="4" presStyleCnt="6"/>
      <dgm:spPr/>
      <dgm:t>
        <a:bodyPr/>
        <a:lstStyle/>
        <a:p>
          <a:endParaRPr lang="ru-RU"/>
        </a:p>
      </dgm:t>
    </dgm:pt>
    <dgm:pt modelId="{8916CDDC-A765-4FAE-84BF-762839BDE3BF}" type="pres">
      <dgm:prSet presAssocID="{59CBB0A2-75B3-4A04-92C8-C811DC98CBA6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B0C2CE-EC96-42EE-BAD6-34F29048CBD2}" type="pres">
      <dgm:prSet presAssocID="{59CBB0A2-75B3-4A04-92C8-C811DC98CBA6}" presName="spNode" presStyleCnt="0"/>
      <dgm:spPr/>
    </dgm:pt>
    <dgm:pt modelId="{75269FC8-CA2D-4BD2-B6B6-E5EE6CBA7230}" type="pres">
      <dgm:prSet presAssocID="{4B7D5534-B1A3-449D-99A7-043AF4012623}" presName="sibTrans" presStyleLbl="sibTrans1D1" presStyleIdx="5" presStyleCnt="6"/>
      <dgm:spPr/>
      <dgm:t>
        <a:bodyPr/>
        <a:lstStyle/>
        <a:p>
          <a:endParaRPr lang="ru-RU"/>
        </a:p>
      </dgm:t>
    </dgm:pt>
  </dgm:ptLst>
  <dgm:cxnLst>
    <dgm:cxn modelId="{799AE4A4-A3A9-4661-940A-25ACF9463F69}" type="presOf" srcId="{59CBB0A2-75B3-4A04-92C8-C811DC98CBA6}" destId="{8916CDDC-A765-4FAE-84BF-762839BDE3BF}" srcOrd="0" destOrd="0" presId="urn:microsoft.com/office/officeart/2005/8/layout/cycle6"/>
    <dgm:cxn modelId="{827A348D-1106-4045-BA11-97AEA3248020}" type="presOf" srcId="{A617A349-E997-48C4-BB2D-ABE71EA78B46}" destId="{3B514B40-E70A-46ED-8C4B-444464A37FE8}" srcOrd="0" destOrd="0" presId="urn:microsoft.com/office/officeart/2005/8/layout/cycle6"/>
    <dgm:cxn modelId="{52732439-FED0-45FF-AF6F-ECC2C8A98A7C}" type="presOf" srcId="{7C97BD19-01E8-4B4D-8741-FF0ABFCBCF90}" destId="{8C737D4E-321A-4BD8-8513-B72DB2623A89}" srcOrd="0" destOrd="0" presId="urn:microsoft.com/office/officeart/2005/8/layout/cycle6"/>
    <dgm:cxn modelId="{B85890FD-3B3F-474C-899D-358D4D525C21}" type="presOf" srcId="{4B7D5534-B1A3-449D-99A7-043AF4012623}" destId="{75269FC8-CA2D-4BD2-B6B6-E5EE6CBA7230}" srcOrd="0" destOrd="0" presId="urn:microsoft.com/office/officeart/2005/8/layout/cycle6"/>
    <dgm:cxn modelId="{3258B882-A66E-4B17-B6AC-84C2726AC465}" type="presOf" srcId="{8370901B-BD50-4264-BAF8-9D6FE330A54C}" destId="{495EE181-2754-42DB-AAC7-CA50D1EDD2C4}" srcOrd="0" destOrd="0" presId="urn:microsoft.com/office/officeart/2005/8/layout/cycle6"/>
    <dgm:cxn modelId="{5C9DA3EA-D119-4D0B-B2C3-D48F69AC3C5D}" srcId="{829EC7C5-425E-48BF-B167-4961C52E4784}" destId="{F8911012-1E0C-4B48-8A4C-DA16CDA089CF}" srcOrd="1" destOrd="0" parTransId="{B7902F89-2F9F-4B2A-8A2E-D36B40274B03}" sibTransId="{FF5006CC-A3D6-4C10-A340-7334A852823A}"/>
    <dgm:cxn modelId="{B4CDF991-D571-4E3F-85A1-B32B8CC686FA}" type="presOf" srcId="{829EC7C5-425E-48BF-B167-4961C52E4784}" destId="{49A3D0F0-D7C7-434A-9B79-4A556EC675E1}" srcOrd="0" destOrd="0" presId="urn:microsoft.com/office/officeart/2005/8/layout/cycle6"/>
    <dgm:cxn modelId="{4F63287B-95E3-4725-893A-E91B4603A6D1}" type="presOf" srcId="{F8911012-1E0C-4B48-8A4C-DA16CDA089CF}" destId="{E10A1B0F-680F-4EF3-8904-45A7FD7E1B8D}" srcOrd="0" destOrd="0" presId="urn:microsoft.com/office/officeart/2005/8/layout/cycle6"/>
    <dgm:cxn modelId="{0F91FB97-9115-4CAA-817F-A6796CC0579B}" srcId="{829EC7C5-425E-48BF-B167-4961C52E4784}" destId="{43045013-D346-4E7E-AE9D-B170DCAD6D23}" srcOrd="2" destOrd="0" parTransId="{B6C520DF-B7F9-440C-B5F5-DD330D16D15C}" sibTransId="{99653456-924E-4984-B36D-3420F0D9A850}"/>
    <dgm:cxn modelId="{41B7F731-8654-4AFC-8891-18E8889DD5F4}" type="presOf" srcId="{99653456-924E-4984-B36D-3420F0D9A850}" destId="{A83BB87A-94EE-4952-95A6-B7A42BB80D5E}" srcOrd="0" destOrd="0" presId="urn:microsoft.com/office/officeart/2005/8/layout/cycle6"/>
    <dgm:cxn modelId="{08A87221-8ABA-4F80-9506-3AB39180C85D}" type="presOf" srcId="{43045013-D346-4E7E-AE9D-B170DCAD6D23}" destId="{9FFD98DB-0734-4820-BDCC-2A8D8CF4E521}" srcOrd="0" destOrd="0" presId="urn:microsoft.com/office/officeart/2005/8/layout/cycle6"/>
    <dgm:cxn modelId="{B89B920A-83C7-47DD-AB92-44CC0777B12C}" srcId="{829EC7C5-425E-48BF-B167-4961C52E4784}" destId="{A617A349-E997-48C4-BB2D-ABE71EA78B46}" srcOrd="3" destOrd="0" parTransId="{F0198819-752E-4C25-BFE8-4824153CD1BB}" sibTransId="{C2F78D90-7376-49DF-A094-1D6E5BA6B8A5}"/>
    <dgm:cxn modelId="{C507355D-C71A-4F77-A26E-F9FD959673E3}" srcId="{829EC7C5-425E-48BF-B167-4961C52E4784}" destId="{1E5E7855-82D3-4957-9807-7121DF99A953}" srcOrd="0" destOrd="0" parTransId="{7D2134D7-A74C-45B1-94C8-0497BE874121}" sibTransId="{8370901B-BD50-4264-BAF8-9D6FE330A54C}"/>
    <dgm:cxn modelId="{A8F803DC-B08D-425A-B189-C9CD6ECCB4CE}" type="presOf" srcId="{F9FFE24C-F27A-44A5-A739-AD39F73799C7}" destId="{5DB8AAFD-01C0-400E-957A-5F04804E97B8}" srcOrd="0" destOrd="0" presId="urn:microsoft.com/office/officeart/2005/8/layout/cycle6"/>
    <dgm:cxn modelId="{51344F76-548D-48DC-83DA-0EB81698BFA1}" type="presOf" srcId="{1E5E7855-82D3-4957-9807-7121DF99A953}" destId="{FEF65502-BB7E-468A-8D47-D2F9375AE5F2}" srcOrd="0" destOrd="0" presId="urn:microsoft.com/office/officeart/2005/8/layout/cycle6"/>
    <dgm:cxn modelId="{E5BBEFB4-ED1C-4A58-AB10-6CC94760626A}" srcId="{829EC7C5-425E-48BF-B167-4961C52E4784}" destId="{7C97BD19-01E8-4B4D-8741-FF0ABFCBCF90}" srcOrd="4" destOrd="0" parTransId="{A30D8234-BAF2-457C-96AE-ABED16477CCE}" sibTransId="{F9FFE24C-F27A-44A5-A739-AD39F73799C7}"/>
    <dgm:cxn modelId="{028864E2-D635-44DD-9EEB-4D2894127090}" type="presOf" srcId="{C2F78D90-7376-49DF-A094-1D6E5BA6B8A5}" destId="{52285268-392D-4CCA-A5CE-14952A79683D}" srcOrd="0" destOrd="0" presId="urn:microsoft.com/office/officeart/2005/8/layout/cycle6"/>
    <dgm:cxn modelId="{5B923676-8F21-4421-BFC7-6A1570C4D335}" type="presOf" srcId="{FF5006CC-A3D6-4C10-A340-7334A852823A}" destId="{CA4F0546-9963-4BA9-9057-A1425B3678A9}" srcOrd="0" destOrd="0" presId="urn:microsoft.com/office/officeart/2005/8/layout/cycle6"/>
    <dgm:cxn modelId="{040055F2-04F8-45A9-B58C-41EA9E4050DC}" srcId="{829EC7C5-425E-48BF-B167-4961C52E4784}" destId="{59CBB0A2-75B3-4A04-92C8-C811DC98CBA6}" srcOrd="5" destOrd="0" parTransId="{8F913794-C1FE-4287-9F0C-93C020F07A9D}" sibTransId="{4B7D5534-B1A3-449D-99A7-043AF4012623}"/>
    <dgm:cxn modelId="{8428E6FE-521A-4CB2-B40B-5A10B176714A}" type="presParOf" srcId="{49A3D0F0-D7C7-434A-9B79-4A556EC675E1}" destId="{FEF65502-BB7E-468A-8D47-D2F9375AE5F2}" srcOrd="0" destOrd="0" presId="urn:microsoft.com/office/officeart/2005/8/layout/cycle6"/>
    <dgm:cxn modelId="{C6FDA154-8C5D-44E3-99DB-46E522D3ADEF}" type="presParOf" srcId="{49A3D0F0-D7C7-434A-9B79-4A556EC675E1}" destId="{14541C8F-779D-47B4-B30A-175A2362E979}" srcOrd="1" destOrd="0" presId="urn:microsoft.com/office/officeart/2005/8/layout/cycle6"/>
    <dgm:cxn modelId="{C64482C1-8A90-44EF-8E08-B0E12DFEA0C2}" type="presParOf" srcId="{49A3D0F0-D7C7-434A-9B79-4A556EC675E1}" destId="{495EE181-2754-42DB-AAC7-CA50D1EDD2C4}" srcOrd="2" destOrd="0" presId="urn:microsoft.com/office/officeart/2005/8/layout/cycle6"/>
    <dgm:cxn modelId="{1D5BAD9B-AD66-4C32-8EA3-EE11DB51C022}" type="presParOf" srcId="{49A3D0F0-D7C7-434A-9B79-4A556EC675E1}" destId="{E10A1B0F-680F-4EF3-8904-45A7FD7E1B8D}" srcOrd="3" destOrd="0" presId="urn:microsoft.com/office/officeart/2005/8/layout/cycle6"/>
    <dgm:cxn modelId="{024E56E3-85D7-4C3F-8B14-68F13F979D98}" type="presParOf" srcId="{49A3D0F0-D7C7-434A-9B79-4A556EC675E1}" destId="{5BA049BD-6AAA-4027-BDC7-F8FB69AF5F07}" srcOrd="4" destOrd="0" presId="urn:microsoft.com/office/officeart/2005/8/layout/cycle6"/>
    <dgm:cxn modelId="{E334B23D-212A-4CDC-B475-69F524833B97}" type="presParOf" srcId="{49A3D0F0-D7C7-434A-9B79-4A556EC675E1}" destId="{CA4F0546-9963-4BA9-9057-A1425B3678A9}" srcOrd="5" destOrd="0" presId="urn:microsoft.com/office/officeart/2005/8/layout/cycle6"/>
    <dgm:cxn modelId="{B8AD92EB-5533-4A9C-A0F5-355CD36F22F6}" type="presParOf" srcId="{49A3D0F0-D7C7-434A-9B79-4A556EC675E1}" destId="{9FFD98DB-0734-4820-BDCC-2A8D8CF4E521}" srcOrd="6" destOrd="0" presId="urn:microsoft.com/office/officeart/2005/8/layout/cycle6"/>
    <dgm:cxn modelId="{5BFF2DEA-7C96-4D1B-BEDC-2CB495CC612E}" type="presParOf" srcId="{49A3D0F0-D7C7-434A-9B79-4A556EC675E1}" destId="{8C9A9383-896B-4D72-AA87-3B764CD51C95}" srcOrd="7" destOrd="0" presId="urn:microsoft.com/office/officeart/2005/8/layout/cycle6"/>
    <dgm:cxn modelId="{C0882B14-5E60-4D66-A29B-9DB82D8FF3E2}" type="presParOf" srcId="{49A3D0F0-D7C7-434A-9B79-4A556EC675E1}" destId="{A83BB87A-94EE-4952-95A6-B7A42BB80D5E}" srcOrd="8" destOrd="0" presId="urn:microsoft.com/office/officeart/2005/8/layout/cycle6"/>
    <dgm:cxn modelId="{49591348-5A92-4987-8565-A402AB6F76EC}" type="presParOf" srcId="{49A3D0F0-D7C7-434A-9B79-4A556EC675E1}" destId="{3B514B40-E70A-46ED-8C4B-444464A37FE8}" srcOrd="9" destOrd="0" presId="urn:microsoft.com/office/officeart/2005/8/layout/cycle6"/>
    <dgm:cxn modelId="{778C186C-8A9D-42E5-8487-ADB643817001}" type="presParOf" srcId="{49A3D0F0-D7C7-434A-9B79-4A556EC675E1}" destId="{8CEBFCAF-98ED-49B2-AF9A-574F3DDC92AB}" srcOrd="10" destOrd="0" presId="urn:microsoft.com/office/officeart/2005/8/layout/cycle6"/>
    <dgm:cxn modelId="{19B8EE83-78E7-4655-88FF-82AAA103DAD4}" type="presParOf" srcId="{49A3D0F0-D7C7-434A-9B79-4A556EC675E1}" destId="{52285268-392D-4CCA-A5CE-14952A79683D}" srcOrd="11" destOrd="0" presId="urn:microsoft.com/office/officeart/2005/8/layout/cycle6"/>
    <dgm:cxn modelId="{7ADC4045-B72C-4E75-9AC3-C4D9B0BF5C67}" type="presParOf" srcId="{49A3D0F0-D7C7-434A-9B79-4A556EC675E1}" destId="{8C737D4E-321A-4BD8-8513-B72DB2623A89}" srcOrd="12" destOrd="0" presId="urn:microsoft.com/office/officeart/2005/8/layout/cycle6"/>
    <dgm:cxn modelId="{C2008020-398F-4577-8FA8-6AF17C941273}" type="presParOf" srcId="{49A3D0F0-D7C7-434A-9B79-4A556EC675E1}" destId="{C255D41A-6286-4BD3-AB99-1D028FC018D1}" srcOrd="13" destOrd="0" presId="urn:microsoft.com/office/officeart/2005/8/layout/cycle6"/>
    <dgm:cxn modelId="{8B0D1720-C77E-4102-8B84-6665EB2EAFC1}" type="presParOf" srcId="{49A3D0F0-D7C7-434A-9B79-4A556EC675E1}" destId="{5DB8AAFD-01C0-400E-957A-5F04804E97B8}" srcOrd="14" destOrd="0" presId="urn:microsoft.com/office/officeart/2005/8/layout/cycle6"/>
    <dgm:cxn modelId="{AB13C377-4305-4933-93D2-9BB6FB853EBB}" type="presParOf" srcId="{49A3D0F0-D7C7-434A-9B79-4A556EC675E1}" destId="{8916CDDC-A765-4FAE-84BF-762839BDE3BF}" srcOrd="15" destOrd="0" presId="urn:microsoft.com/office/officeart/2005/8/layout/cycle6"/>
    <dgm:cxn modelId="{7805E7E7-A332-41BA-B8E2-543DCB948DDD}" type="presParOf" srcId="{49A3D0F0-D7C7-434A-9B79-4A556EC675E1}" destId="{27B0C2CE-EC96-42EE-BAD6-34F29048CBD2}" srcOrd="16" destOrd="0" presId="urn:microsoft.com/office/officeart/2005/8/layout/cycle6"/>
    <dgm:cxn modelId="{7BD9803F-A9DC-4B1C-91C7-A92F7BD796C1}" type="presParOf" srcId="{49A3D0F0-D7C7-434A-9B79-4A556EC675E1}" destId="{75269FC8-CA2D-4BD2-B6B6-E5EE6CBA7230}" srcOrd="17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F65502-BB7E-468A-8D47-D2F9375AE5F2}">
      <dsp:nvSpPr>
        <dsp:cNvPr id="0" name=""/>
        <dsp:cNvSpPr/>
      </dsp:nvSpPr>
      <dsp:spPr>
        <a:xfrm>
          <a:off x="3472822" y="170"/>
          <a:ext cx="1665255" cy="108241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Туристский отдел </a:t>
          </a:r>
          <a:endParaRPr lang="ru-RU" sz="1600" kern="1200" dirty="0"/>
        </a:p>
      </dsp:txBody>
      <dsp:txXfrm>
        <a:off x="3525661" y="53009"/>
        <a:ext cx="1559577" cy="976737"/>
      </dsp:txXfrm>
    </dsp:sp>
    <dsp:sp modelId="{495EE181-2754-42DB-AAC7-CA50D1EDD2C4}">
      <dsp:nvSpPr>
        <dsp:cNvPr id="0" name=""/>
        <dsp:cNvSpPr/>
      </dsp:nvSpPr>
      <dsp:spPr>
        <a:xfrm>
          <a:off x="1757348" y="541378"/>
          <a:ext cx="5096201" cy="5096201"/>
        </a:xfrm>
        <a:custGeom>
          <a:avLst/>
          <a:gdLst/>
          <a:ahLst/>
          <a:cxnLst/>
          <a:rect l="0" t="0" r="0" b="0"/>
          <a:pathLst>
            <a:path>
              <a:moveTo>
                <a:pt x="3391349" y="143573"/>
              </a:moveTo>
              <a:arcTo wR="2548100" hR="2548100" stAng="17359521" swAng="149949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0A1B0F-680F-4EF3-8904-45A7FD7E1B8D}">
      <dsp:nvSpPr>
        <dsp:cNvPr id="0" name=""/>
        <dsp:cNvSpPr/>
      </dsp:nvSpPr>
      <dsp:spPr>
        <a:xfrm>
          <a:off x="5679542" y="1274220"/>
          <a:ext cx="1665255" cy="108241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Краеведческий отдел </a:t>
          </a:r>
          <a:endParaRPr lang="ru-RU" sz="1600" kern="1200" dirty="0"/>
        </a:p>
      </dsp:txBody>
      <dsp:txXfrm>
        <a:off x="5732381" y="1327059"/>
        <a:ext cx="1559577" cy="976737"/>
      </dsp:txXfrm>
    </dsp:sp>
    <dsp:sp modelId="{CA4F0546-9963-4BA9-9057-A1425B3678A9}">
      <dsp:nvSpPr>
        <dsp:cNvPr id="0" name=""/>
        <dsp:cNvSpPr/>
      </dsp:nvSpPr>
      <dsp:spPr>
        <a:xfrm>
          <a:off x="1757348" y="541378"/>
          <a:ext cx="5096201" cy="5096201"/>
        </a:xfrm>
        <a:custGeom>
          <a:avLst/>
          <a:gdLst/>
          <a:ahLst/>
          <a:cxnLst/>
          <a:rect l="0" t="0" r="0" b="0"/>
          <a:pathLst>
            <a:path>
              <a:moveTo>
                <a:pt x="4992718" y="1829308"/>
              </a:moveTo>
              <a:arcTo wR="2548100" hR="2548100" stAng="20616902" swAng="196619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FD98DB-0734-4820-BDCC-2A8D8CF4E521}">
      <dsp:nvSpPr>
        <dsp:cNvPr id="0" name=""/>
        <dsp:cNvSpPr/>
      </dsp:nvSpPr>
      <dsp:spPr>
        <a:xfrm>
          <a:off x="5679542" y="3822321"/>
          <a:ext cx="1665255" cy="108241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Организационно-массовый отдел </a:t>
          </a:r>
          <a:endParaRPr lang="ru-RU" sz="1500" kern="1200" dirty="0"/>
        </a:p>
      </dsp:txBody>
      <dsp:txXfrm>
        <a:off x="5732381" y="3875160"/>
        <a:ext cx="1559577" cy="976737"/>
      </dsp:txXfrm>
    </dsp:sp>
    <dsp:sp modelId="{A83BB87A-94EE-4952-95A6-B7A42BB80D5E}">
      <dsp:nvSpPr>
        <dsp:cNvPr id="0" name=""/>
        <dsp:cNvSpPr/>
      </dsp:nvSpPr>
      <dsp:spPr>
        <a:xfrm>
          <a:off x="1757348" y="541378"/>
          <a:ext cx="5096201" cy="5096201"/>
        </a:xfrm>
        <a:custGeom>
          <a:avLst/>
          <a:gdLst/>
          <a:ahLst/>
          <a:cxnLst/>
          <a:rect l="0" t="0" r="0" b="0"/>
          <a:pathLst>
            <a:path>
              <a:moveTo>
                <a:pt x="4328270" y="4371233"/>
              </a:moveTo>
              <a:arcTo wR="2548100" hR="2548100" stAng="2740987" swAng="149949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514B40-E70A-46ED-8C4B-444464A37FE8}">
      <dsp:nvSpPr>
        <dsp:cNvPr id="0" name=""/>
        <dsp:cNvSpPr/>
      </dsp:nvSpPr>
      <dsp:spPr>
        <a:xfrm>
          <a:off x="3472822" y="5096371"/>
          <a:ext cx="1665255" cy="108241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Физкультурно-спортивный отдел </a:t>
          </a:r>
          <a:endParaRPr lang="ru-RU" sz="1500" kern="1200" dirty="0"/>
        </a:p>
      </dsp:txBody>
      <dsp:txXfrm>
        <a:off x="3525661" y="5149210"/>
        <a:ext cx="1559577" cy="976737"/>
      </dsp:txXfrm>
    </dsp:sp>
    <dsp:sp modelId="{52285268-392D-4CCA-A5CE-14952A79683D}">
      <dsp:nvSpPr>
        <dsp:cNvPr id="0" name=""/>
        <dsp:cNvSpPr/>
      </dsp:nvSpPr>
      <dsp:spPr>
        <a:xfrm>
          <a:off x="1757348" y="541378"/>
          <a:ext cx="5096201" cy="5096201"/>
        </a:xfrm>
        <a:custGeom>
          <a:avLst/>
          <a:gdLst/>
          <a:ahLst/>
          <a:cxnLst/>
          <a:rect l="0" t="0" r="0" b="0"/>
          <a:pathLst>
            <a:path>
              <a:moveTo>
                <a:pt x="1704852" y="4952628"/>
              </a:moveTo>
              <a:arcTo wR="2548100" hR="2548100" stAng="6559521" swAng="149949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737D4E-321A-4BD8-8513-B72DB2623A89}">
      <dsp:nvSpPr>
        <dsp:cNvPr id="0" name=""/>
        <dsp:cNvSpPr/>
      </dsp:nvSpPr>
      <dsp:spPr>
        <a:xfrm>
          <a:off x="1224154" y="3822321"/>
          <a:ext cx="1749150" cy="108241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Красногвардейское отделение</a:t>
          </a:r>
          <a:endParaRPr lang="ru-RU" sz="1400" kern="1200" dirty="0"/>
        </a:p>
      </dsp:txBody>
      <dsp:txXfrm>
        <a:off x="1276993" y="3875160"/>
        <a:ext cx="1643472" cy="976737"/>
      </dsp:txXfrm>
    </dsp:sp>
    <dsp:sp modelId="{5DB8AAFD-01C0-400E-957A-5F04804E97B8}">
      <dsp:nvSpPr>
        <dsp:cNvPr id="0" name=""/>
        <dsp:cNvSpPr/>
      </dsp:nvSpPr>
      <dsp:spPr>
        <a:xfrm>
          <a:off x="1757348" y="541378"/>
          <a:ext cx="5096201" cy="5096201"/>
        </a:xfrm>
        <a:custGeom>
          <a:avLst/>
          <a:gdLst/>
          <a:ahLst/>
          <a:cxnLst/>
          <a:rect l="0" t="0" r="0" b="0"/>
          <a:pathLst>
            <a:path>
              <a:moveTo>
                <a:pt x="103483" y="3266893"/>
              </a:moveTo>
              <a:arcTo wR="2548100" hR="2548100" stAng="9816902" swAng="196619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16CDDC-A765-4FAE-84BF-762839BDE3BF}">
      <dsp:nvSpPr>
        <dsp:cNvPr id="0" name=""/>
        <dsp:cNvSpPr/>
      </dsp:nvSpPr>
      <dsp:spPr>
        <a:xfrm>
          <a:off x="1266102" y="1274220"/>
          <a:ext cx="1665255" cy="108241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Детская турбаза</a:t>
          </a:r>
          <a:endParaRPr lang="ru-RU" sz="1600" kern="1200" dirty="0"/>
        </a:p>
      </dsp:txBody>
      <dsp:txXfrm>
        <a:off x="1318941" y="1327059"/>
        <a:ext cx="1559577" cy="976737"/>
      </dsp:txXfrm>
    </dsp:sp>
    <dsp:sp modelId="{75269FC8-CA2D-4BD2-B6B6-E5EE6CBA7230}">
      <dsp:nvSpPr>
        <dsp:cNvPr id="0" name=""/>
        <dsp:cNvSpPr/>
      </dsp:nvSpPr>
      <dsp:spPr>
        <a:xfrm>
          <a:off x="1757348" y="541378"/>
          <a:ext cx="5096201" cy="5096201"/>
        </a:xfrm>
        <a:custGeom>
          <a:avLst/>
          <a:gdLst/>
          <a:ahLst/>
          <a:cxnLst/>
          <a:rect l="0" t="0" r="0" b="0"/>
          <a:pathLst>
            <a:path>
              <a:moveTo>
                <a:pt x="767931" y="724967"/>
              </a:moveTo>
              <a:arcTo wR="2548100" hR="2548100" stAng="13540987" swAng="149949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1F217F-ED56-445E-8B73-B865466A80E8}" type="datetimeFigureOut">
              <a:rPr lang="ru-RU" smtClean="0"/>
              <a:t>26.09.2017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93EA24-97E4-49FB-B8E3-39A50C38F4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6320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3EA24-97E4-49FB-B8E3-39A50C38F470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5836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26.09.2017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85268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26.09.2017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728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26.09.2017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2492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26.09.2017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835641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26.09.2017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9234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26.09.2017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6818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26.09.2017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7524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26.09.2017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4410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26.09.2017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4046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26.09.2017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0502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26.09.2017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632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26.09.2017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9217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26.09.2017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8555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26.09.2017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4184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26.09.2017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5608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26.09.2017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4805070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26.09.2017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9792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26.09.2017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5376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26.09.2017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56008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26.09.2017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90860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26.09.2017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89750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26.09.2017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918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26.09.2017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9423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26.09.2017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524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26.09.2017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40722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26.09.2017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7333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26.09.2017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069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26.09.2017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082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26.09.2017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657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26.09.2017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736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26.09.2017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7796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26.09.2017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449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26.09.2017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978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32000" r="-3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26.09.2017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3988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32000" r="-3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26.09.2017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3847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32000" r="-3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26.09.2017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5459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g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99592" y="404664"/>
            <a:ext cx="7344816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59A9F2">
                    <a:lumMod val="50000"/>
                  </a:srgbClr>
                </a:solidFill>
                <a:latin typeface="Arial"/>
              </a:rPr>
              <a:t/>
            </a:r>
            <a:br>
              <a:rPr lang="ru-RU" sz="1400" b="1" dirty="0">
                <a:solidFill>
                  <a:srgbClr val="59A9F2">
                    <a:lumMod val="50000"/>
                  </a:srgbClr>
                </a:solidFill>
                <a:latin typeface="Arial"/>
              </a:rPr>
            </a:br>
            <a:r>
              <a:rPr lang="ru-RU" sz="1400" b="1" dirty="0">
                <a:solidFill>
                  <a:srgbClr val="59A9F2">
                    <a:lumMod val="50000"/>
                  </a:srgbClr>
                </a:solidFill>
                <a:latin typeface="Arial"/>
              </a:rPr>
              <a:t>МИНИСТЕРСТВО ОБРАЗОВАНИЯ, НАУКИ И </a:t>
            </a:r>
            <a:r>
              <a:rPr lang="ru-RU" sz="1400" b="1" dirty="0" smtClean="0">
                <a:solidFill>
                  <a:srgbClr val="59A9F2">
                    <a:lumMod val="50000"/>
                  </a:srgbClr>
                </a:solidFill>
                <a:latin typeface="Arial"/>
              </a:rPr>
              <a:t>МОЛОДЕЖИ РЕСПУБЛИКИ КРЫМ</a:t>
            </a:r>
            <a:endParaRPr lang="ru-RU" sz="1400" b="1" dirty="0">
              <a:solidFill>
                <a:srgbClr val="59A9F2">
                  <a:lumMod val="50000"/>
                </a:srgbClr>
              </a:solidFill>
              <a:latin typeface="Arial"/>
            </a:endParaRPr>
          </a:p>
          <a:p>
            <a:pPr algn="ctr"/>
            <a:endParaRPr lang="ru-RU" sz="1400" b="1" dirty="0">
              <a:solidFill>
                <a:srgbClr val="59A9F2">
                  <a:lumMod val="50000"/>
                </a:srgbClr>
              </a:solidFill>
              <a:latin typeface="Arial"/>
            </a:endParaRPr>
          </a:p>
          <a:p>
            <a:pPr algn="ctr"/>
            <a:r>
              <a:rPr lang="ru-RU" sz="2000" b="1" dirty="0">
                <a:solidFill>
                  <a:srgbClr val="59A9F2">
                    <a:lumMod val="50000"/>
                  </a:srgbClr>
                </a:solidFill>
                <a:latin typeface="Arial"/>
                <a:cs typeface="Times New Roman" pitchFamily="18" charset="0"/>
              </a:rPr>
              <a:t>Государственное бюджетное образовательное учреждение дополнительного образования </a:t>
            </a:r>
          </a:p>
          <a:p>
            <a:pPr algn="ctr"/>
            <a:r>
              <a:rPr lang="ru-RU" sz="2000" b="1" dirty="0">
                <a:solidFill>
                  <a:srgbClr val="59A9F2">
                    <a:lumMod val="50000"/>
                  </a:srgbClr>
                </a:solidFill>
                <a:latin typeface="Arial"/>
                <a:cs typeface="Times New Roman" pitchFamily="18" charset="0"/>
              </a:rPr>
              <a:t>Республики Крым </a:t>
            </a:r>
          </a:p>
          <a:p>
            <a:pPr algn="ctr"/>
            <a:r>
              <a:rPr lang="ru-RU" sz="3200" b="1" dirty="0">
                <a:solidFill>
                  <a:srgbClr val="59A9F2">
                    <a:lumMod val="50000"/>
                  </a:srgbClr>
                </a:solidFill>
                <a:latin typeface="Arial"/>
                <a:cs typeface="Times New Roman" pitchFamily="18" charset="0"/>
              </a:rPr>
              <a:t>«Центр детско-юношеского туризма и краеведения»</a:t>
            </a:r>
          </a:p>
          <a:p>
            <a:pPr algn="ctr"/>
            <a:endParaRPr lang="ru-RU" sz="4000" b="1" i="1" dirty="0">
              <a:solidFill>
                <a:srgbClr val="FF0000"/>
              </a:solidFill>
              <a:cs typeface="Times New Roman" pitchFamily="18" charset="0"/>
            </a:endParaRPr>
          </a:p>
          <a:p>
            <a:pPr algn="ctr"/>
            <a:endParaRPr lang="ru-RU" sz="4000" b="1" i="1" dirty="0">
              <a:solidFill>
                <a:srgbClr val="FF0000"/>
              </a:solidFill>
              <a:cs typeface="Times New Roman" pitchFamily="18" charset="0"/>
            </a:endParaRPr>
          </a:p>
          <a:p>
            <a:pPr algn="ctr"/>
            <a:endParaRPr lang="ru-RU" sz="4000" b="1" i="1" dirty="0">
              <a:solidFill>
                <a:srgbClr val="FF0000"/>
              </a:solidFill>
              <a:cs typeface="Times New Roman" pitchFamily="18" charset="0"/>
            </a:endParaRPr>
          </a:p>
          <a:p>
            <a:pPr algn="ctr"/>
            <a:endParaRPr lang="ru-RU" sz="4000" dirty="0">
              <a:solidFill>
                <a:prstClr val="black"/>
              </a:solidFill>
            </a:endParaRPr>
          </a:p>
        </p:txBody>
      </p:sp>
      <p:pic>
        <p:nvPicPr>
          <p:cNvPr id="5" name="Рисунок 4" descr="лого(1)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12" y="3423610"/>
            <a:ext cx="3429024" cy="3434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32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 txBox="1">
            <a:spLocks/>
          </p:cNvSpPr>
          <p:nvPr/>
        </p:nvSpPr>
        <p:spPr>
          <a:xfrm>
            <a:off x="285720" y="214290"/>
            <a:ext cx="8607330" cy="4912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 cap="flat" cmpd="sng" algn="ctr">
            <a:noFill/>
            <a:prstDash val="solid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/>
          <a:p>
            <a:pPr lvl="0" algn="ctr"/>
            <a:r>
              <a:rPr lang="ru-RU" sz="2000" b="1" dirty="0">
                <a:solidFill>
                  <a:srgbClr val="0F6FC6">
                    <a:lumMod val="50000"/>
                  </a:srgbClr>
                </a:solidFill>
                <a:cs typeface="Times New Roman" pitchFamily="18" charset="0"/>
              </a:rPr>
              <a:t>Республиканские </a:t>
            </a:r>
            <a:r>
              <a:rPr lang="ru-RU" sz="2000" b="1" dirty="0" smtClean="0">
                <a:solidFill>
                  <a:srgbClr val="0F6FC6">
                    <a:lumMod val="50000"/>
                  </a:srgbClr>
                </a:solidFill>
                <a:cs typeface="Times New Roman" pitchFamily="18" charset="0"/>
              </a:rPr>
              <a:t>физкультурно-спортивные 2017-18 </a:t>
            </a:r>
            <a:r>
              <a:rPr lang="ru-RU" sz="2000" b="1" dirty="0">
                <a:solidFill>
                  <a:srgbClr val="0F6FC6">
                    <a:lumMod val="50000"/>
                  </a:srgbClr>
                </a:solidFill>
                <a:cs typeface="Times New Roman" pitchFamily="18" charset="0"/>
              </a:rPr>
              <a:t>учебного года 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6950465"/>
              </p:ext>
            </p:extLst>
          </p:nvPr>
        </p:nvGraphicFramePr>
        <p:xfrm>
          <a:off x="285720" y="836715"/>
          <a:ext cx="8572560" cy="58326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6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6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0810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Название мероприятия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Сроки школьного/ муниципального этапа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Сроки республиканского этапа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Сроки Всероссийского этапа</a:t>
                      </a:r>
                      <a:endParaRPr lang="ru-RU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3634"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Всероссийские спортивные соревнования школьников «Президентские состязания»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Февраль-март 2018 г.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Апрель-май 2018 г.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Сентябрь </a:t>
                      </a:r>
                    </a:p>
                    <a:p>
                      <a:pPr algn="ctr"/>
                      <a:r>
                        <a:rPr lang="ru-RU" dirty="0" smtClean="0"/>
                        <a:t> 2018 г.</a:t>
                      </a:r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 Всероссийские спортивные игры школьников «Президентские спортивные</a:t>
                      </a:r>
                      <a:r>
                        <a:rPr lang="ru-RU" sz="1400" b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игры»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Март-апрель 2018 г.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Апрель-май 2018 г.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Сентябрь</a:t>
                      </a:r>
                    </a:p>
                    <a:p>
                      <a:pPr algn="ctr"/>
                      <a:r>
                        <a:rPr lang="ru-RU" dirty="0" smtClean="0"/>
                        <a:t> 2018 г.</a:t>
                      </a:r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6566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Всероссийские соревнования по волейболу «Серебряный мяч» среди команд общеобразовательных организаций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Январь - февраль</a:t>
                      </a:r>
                    </a:p>
                    <a:p>
                      <a:pPr algn="ctr"/>
                      <a:r>
                        <a:rPr lang="ru-RU" dirty="0" smtClean="0"/>
                        <a:t>2018 г.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Март 2018 г.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Апрель- май 2018 г.</a:t>
                      </a:r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79798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 Всероссийский этап турнира по баскетболу «</a:t>
                      </a:r>
                      <a:r>
                        <a:rPr lang="ru-RU" sz="1400" b="1" dirty="0" err="1" smtClean="0">
                          <a:solidFill>
                            <a:srgbClr val="002060"/>
                          </a:solidFill>
                        </a:rPr>
                        <a:t>Локобаскет</a:t>
                      </a:r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 – школьная лига», в рамках общероссийского проекта «Баскетбол в школу»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Январь - февраль</a:t>
                      </a:r>
                    </a:p>
                    <a:p>
                      <a:pPr algn="ctr"/>
                      <a:r>
                        <a:rPr lang="ru-RU" dirty="0" smtClean="0"/>
                        <a:t>2018 г.</a:t>
                      </a:r>
                    </a:p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Март 2018 г.</a:t>
                      </a:r>
                    </a:p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Апрель- май 2018 г.</a:t>
                      </a:r>
                    </a:p>
                    <a:p>
                      <a:pPr algn="ctr"/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5245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Всероссийские соревнования</a:t>
                      </a:r>
                      <a:r>
                        <a:rPr lang="ru-RU" sz="1600" b="1" baseline="0" dirty="0" smtClean="0">
                          <a:solidFill>
                            <a:srgbClr val="002060"/>
                          </a:solidFill>
                        </a:rPr>
                        <a:t> по мини-футболу «Ближе к звездам».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Январь - февраль</a:t>
                      </a:r>
                    </a:p>
                    <a:p>
                      <a:pPr algn="ctr"/>
                      <a:r>
                        <a:rPr lang="ru-RU" dirty="0" smtClean="0"/>
                        <a:t>2018 г.</a:t>
                      </a:r>
                    </a:p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Март 2018 г.</a:t>
                      </a:r>
                    </a:p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Апрель- май 2018 г.</a:t>
                      </a:r>
                    </a:p>
                    <a:p>
                      <a:pPr algn="ctr"/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213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88640"/>
            <a:ext cx="7704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Участие регионов в физкультурно-спортивных мероприятиях</a:t>
            </a:r>
            <a:endParaRPr lang="ru-RU" sz="2000" dirty="0">
              <a:solidFill>
                <a:schemeClr val="bg1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471372"/>
              </p:ext>
            </p:extLst>
          </p:nvPr>
        </p:nvGraphicFramePr>
        <p:xfrm>
          <a:off x="323531" y="588761"/>
          <a:ext cx="8568948" cy="6269249"/>
        </p:xfrm>
        <a:graphic>
          <a:graphicData uri="http://schemas.openxmlformats.org/drawingml/2006/table">
            <a:tbl>
              <a:tblPr firstRow="1" firstCol="1" bandRow="1"/>
              <a:tblGrid>
                <a:gridCol w="2235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37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86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91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91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91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912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912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912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7116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4707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65524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 п/п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56" marR="47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Город,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Район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918335" algn="l"/>
                        </a:tabLs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918335" algn="l"/>
                        </a:tabLst>
                      </a:pPr>
                      <a:r>
                        <a:rPr lang="uk-UA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918335" algn="l"/>
                        </a:tabLst>
                      </a:pPr>
                      <a:r>
                        <a:rPr lang="uk-UA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uk-UA" sz="1000" b="1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Сумма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uk-UA" sz="1000" b="1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баллов</a:t>
                      </a:r>
                      <a:r>
                        <a:rPr lang="uk-UA" sz="1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  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7556" marR="47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uk-UA" sz="1000" b="1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Занятое</a:t>
                      </a:r>
                      <a:r>
                        <a:rPr lang="uk-UA" sz="1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uk-UA" sz="1000" b="1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место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95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Президентские </a:t>
                      </a: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игры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Президентские </a:t>
                      </a: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состязания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Локобаскет</a:t>
                      </a: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юноши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Локобаскет</a:t>
                      </a:r>
                    </a:p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девушки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Мини-футбол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uk-UA" sz="10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Волейбол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uk-UA" sz="10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uk-UA" sz="1000" b="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Серебряный</a:t>
                      </a:r>
                      <a:r>
                        <a:rPr lang="uk-UA" sz="10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uk-UA" sz="1000" b="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мяч</a:t>
                      </a:r>
                      <a:r>
                        <a:rPr lang="uk-UA" sz="10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» </a:t>
                      </a: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юноши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uk-UA" sz="10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Волейбол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uk-UA" sz="10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uk-UA" sz="1000" b="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Серебряный</a:t>
                      </a:r>
                      <a:r>
                        <a:rPr lang="uk-UA" sz="10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uk-UA" sz="1000" b="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мяч</a:t>
                      </a:r>
                      <a:r>
                        <a:rPr lang="uk-UA" sz="10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» </a:t>
                      </a:r>
                      <a:r>
                        <a:rPr lang="uk-UA" sz="1000" b="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девушки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1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028700" algn="l"/>
                        </a:tabLs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города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Место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Место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Место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Место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Место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Место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Место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552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  <a:tab pos="1918335" algn="l"/>
                        </a:tabLst>
                      </a:pPr>
                      <a:r>
                        <a:rPr lang="ru-RU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г.Алушта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8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9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8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7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7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25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68 -1  /67/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552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  <a:tab pos="1918335" algn="l"/>
                        </a:tabLst>
                      </a:pPr>
                      <a:r>
                        <a:rPr lang="ru-RU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г.Армянск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en-US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6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en-US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27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552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  <a:tab pos="1918335" algn="l"/>
                        </a:tabLst>
                      </a:pPr>
                      <a:r>
                        <a:rPr lang="ru-RU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г.Джанкой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7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7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en-US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8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8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36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552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  <a:tab pos="1918335" algn="l"/>
                        </a:tabLst>
                      </a:pPr>
                      <a:r>
                        <a:rPr lang="ru-RU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г.Евпатория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8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26 -7  /19/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552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  <a:tab pos="1918335" algn="l"/>
                        </a:tabLst>
                      </a:pPr>
                      <a:r>
                        <a:rPr lang="ru-RU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г.Керчь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6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33425" algn="l"/>
                          <a:tab pos="853440" algn="r"/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33425" algn="l"/>
                          <a:tab pos="853440" algn="r"/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22 -5  /17/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552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  <a:tab pos="1918335" algn="l"/>
                        </a:tabLst>
                      </a:pPr>
                      <a:r>
                        <a:rPr lang="ru-RU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г.Красноперекопск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10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7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en-US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6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7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34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899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  <a:tab pos="1918335" algn="l"/>
                        </a:tabLst>
                      </a:pPr>
                      <a:r>
                        <a:rPr lang="ru-RU" sz="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г.Саки</a:t>
                      </a: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7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25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7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25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6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25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100 -2  /98/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364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  <a:tab pos="1918335" algn="l"/>
                        </a:tabLst>
                      </a:pPr>
                      <a:r>
                        <a:rPr lang="ru-RU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г.Симферополь</a:t>
                      </a: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7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6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26 – 8   /18/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552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  <a:tab pos="1918335" algn="l"/>
                        </a:tabLst>
                      </a:pPr>
                      <a:r>
                        <a:rPr lang="ru-RU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г.Судак</a:t>
                      </a: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en-US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25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7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en-US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8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25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25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95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552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  <a:tab pos="1918335" algn="l"/>
                        </a:tabLst>
                      </a:pPr>
                      <a:r>
                        <a:rPr lang="ru-RU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г.Феодосия</a:t>
                      </a: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en-US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25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7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8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8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62 -4   /58/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552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  <a:tab pos="1918335" algn="l"/>
                        </a:tabLst>
                      </a:pPr>
                      <a:r>
                        <a:rPr lang="ru-RU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г.Ялта</a:t>
                      </a: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en-US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25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25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en-US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8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7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75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91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Районы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552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  <a:tab pos="1918335" algn="l"/>
                        </a:tabLst>
                      </a:pPr>
                      <a:r>
                        <a:rPr lang="ru-RU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Бахчисарайский р-н </a:t>
                      </a: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25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8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6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9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6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59 -3   /56/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552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  <a:tab pos="1918335" algn="l"/>
                        </a:tabLst>
                      </a:pPr>
                      <a:r>
                        <a:rPr lang="ru-RU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Белогорский р-н</a:t>
                      </a: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25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25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8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en-US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8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25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92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552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  <a:tab pos="1918335" algn="l"/>
                        </a:tabLst>
                      </a:pPr>
                      <a:r>
                        <a:rPr lang="ru-RU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Джанкойский р-н</a:t>
                      </a: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7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25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8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7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6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7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60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552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  <a:tab pos="1918335" algn="l"/>
                        </a:tabLst>
                      </a:pPr>
                      <a:r>
                        <a:rPr lang="ru-RU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Кировский р-н</a:t>
                      </a: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en-US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25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en-US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9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en-US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25 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7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6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77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9899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  <a:tab pos="1918335" algn="l"/>
                        </a:tabLst>
                      </a:pPr>
                      <a:r>
                        <a:rPr lang="ru-RU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Красногвардейский р-н</a:t>
                      </a: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8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25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25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25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25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113 -6  /97/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552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  <a:tab pos="1918335" algn="l"/>
                        </a:tabLst>
                      </a:pPr>
                      <a:r>
                        <a:rPr lang="ru-RU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Красноперекопский р-н</a:t>
                      </a: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8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7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25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25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6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76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552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  <a:tab pos="1918335" algn="l"/>
                        </a:tabLst>
                      </a:pPr>
                      <a:r>
                        <a:rPr lang="ru-RU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Ленинский р-н</a:t>
                      </a: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en-US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25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6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9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7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6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7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60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9899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  <a:tab pos="1918335" algn="l"/>
                        </a:tabLst>
                      </a:pPr>
                      <a:r>
                        <a:rPr lang="ru-RU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Нижнегорский р-н</a:t>
                      </a: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25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7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 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25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25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25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116-4 /112/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6552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  <a:tab pos="1918335" algn="l"/>
                        </a:tabLst>
                      </a:pPr>
                      <a:r>
                        <a:rPr lang="ru-RU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Первомайский р-н</a:t>
                      </a: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9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25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9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en-US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25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25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25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118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6552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  <a:tab pos="1918335" algn="l"/>
                        </a:tabLst>
                      </a:pPr>
                      <a:r>
                        <a:rPr lang="ru-RU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Раздольненский р-н</a:t>
                      </a: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7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8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en-US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6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8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7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6552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  <a:tab pos="1918335" algn="l"/>
                        </a:tabLst>
                      </a:pPr>
                      <a:r>
                        <a:rPr lang="ru-RU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Сакский р-н</a:t>
                      </a: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6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en-US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7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8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7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6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41 -1 /40/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6552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  <a:tab pos="1918335" algn="l"/>
                        </a:tabLst>
                      </a:pPr>
                      <a:r>
                        <a:rPr lang="ru-RU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Симферопольский р-н</a:t>
                      </a: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7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7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7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6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8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41 -2 /39/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6552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  <a:tab pos="1918335" algn="l"/>
                        </a:tabLst>
                      </a:pPr>
                      <a:r>
                        <a:rPr lang="ru-RU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Советский р-н</a:t>
                      </a: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25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8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7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en-US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6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8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59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2647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25.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Черноморский р-н</a:t>
                      </a: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8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7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9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6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8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44 -3 /41/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18335" algn="l"/>
                        </a:tabLs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556" marR="475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520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0586263"/>
              </p:ext>
            </p:extLst>
          </p:nvPr>
        </p:nvGraphicFramePr>
        <p:xfrm>
          <a:off x="395536" y="332656"/>
          <a:ext cx="8424936" cy="61674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61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20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36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30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8284">
                <a:tc>
                  <a:txBody>
                    <a:bodyPr/>
                    <a:lstStyle/>
                    <a:p>
                      <a:pPr algn="ctr" fontAlgn="t"/>
                      <a:r>
                        <a:rPr lang="ru-RU" sz="600" u="none" strike="noStrike" dirty="0">
                          <a:effectLst/>
                        </a:rPr>
                        <a:t> </a:t>
                      </a:r>
                      <a:endParaRPr lang="ru-RU" sz="6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908" marR="3908" marT="390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4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Самбо в школу</a:t>
                      </a:r>
                      <a:endParaRPr lang="ru-RU" sz="1400" b="1" i="1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3908" marR="3908" marT="39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908" marR="3908" marT="39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908" marR="3908" marT="3908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745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</a:rPr>
                        <a:t>1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908" marR="3908" marT="390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 smtClean="0">
                          <a:effectLst/>
                        </a:rPr>
                        <a:t>МОУ</a:t>
                      </a:r>
                      <a:r>
                        <a:rPr lang="ru-RU" sz="1200" u="none" strike="noStrike" baseline="0" dirty="0" smtClean="0">
                          <a:effectLst/>
                        </a:rPr>
                        <a:t> </a:t>
                      </a:r>
                      <a:r>
                        <a:rPr lang="ru-RU" sz="1200" u="none" strike="noStrike" dirty="0" smtClean="0">
                          <a:effectLst/>
                        </a:rPr>
                        <a:t>"школа-лицей </a:t>
                      </a:r>
                      <a:r>
                        <a:rPr lang="ru-RU" sz="1200" u="none" strike="noStrike" dirty="0">
                          <a:effectLst/>
                        </a:rPr>
                        <a:t>№1" города Алушта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908" marR="3908" marT="39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effectLst/>
                        </a:rPr>
                        <a:t>сертификат 122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908" marR="3908" marT="39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effectLst/>
                        </a:rPr>
                        <a:t>участник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908" marR="3908" marT="3908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918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2</a:t>
                      </a:r>
                      <a:endParaRPr lang="ru-RU" sz="1200" b="0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908" marR="3908" marT="390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 smtClean="0">
                          <a:effectLst/>
                        </a:rPr>
                        <a:t>МБОУ "</a:t>
                      </a:r>
                      <a:r>
                        <a:rPr lang="ru-RU" sz="1200" u="none" strike="noStrike" dirty="0" err="1" smtClean="0">
                          <a:effectLst/>
                        </a:rPr>
                        <a:t>Нижнегорская</a:t>
                      </a:r>
                      <a:r>
                        <a:rPr lang="ru-RU" sz="1200" u="none" strike="noStrike" dirty="0" smtClean="0">
                          <a:effectLst/>
                        </a:rPr>
                        <a:t> </a:t>
                      </a:r>
                      <a:r>
                        <a:rPr lang="ru-RU" sz="1200" u="none" strike="noStrike" dirty="0">
                          <a:effectLst/>
                        </a:rPr>
                        <a:t>средняя общеобразовательная школа №2"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908" marR="3908" marT="39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effectLst/>
                        </a:rPr>
                        <a:t>участник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908" marR="3908" marT="39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effectLst/>
                        </a:rPr>
                        <a:t>участник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908" marR="3908" marT="3908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998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</a:rPr>
                        <a:t>3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908" marR="3908" marT="390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 smtClean="0">
                          <a:effectLst/>
                        </a:rPr>
                        <a:t>МБОУ  "</a:t>
                      </a:r>
                      <a:r>
                        <a:rPr lang="ru-RU" sz="1200" u="none" strike="noStrike" dirty="0">
                          <a:effectLst/>
                        </a:rPr>
                        <a:t>Средняя общеобразовательная школа № 3 </a:t>
                      </a:r>
                      <a:r>
                        <a:rPr lang="ru-RU" sz="1200" u="none" strike="noStrike" dirty="0" smtClean="0">
                          <a:effectLst/>
                        </a:rPr>
                        <a:t>муниципального </a:t>
                      </a:r>
                      <a:r>
                        <a:rPr lang="ru-RU" sz="1200" u="none" strike="noStrike" dirty="0">
                          <a:effectLst/>
                        </a:rPr>
                        <a:t>образования городской округ Красноперекопск Республики Крым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908" marR="3908" marT="39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effectLst/>
                        </a:rPr>
                        <a:t>участник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908" marR="3908" marT="39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effectLst/>
                        </a:rPr>
                        <a:t>участник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908" marR="3908" marT="3908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998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4</a:t>
                      </a:r>
                      <a:endParaRPr lang="ru-RU" sz="1200" b="0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908" marR="3908" marT="390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 smtClean="0">
                          <a:effectLst/>
                        </a:rPr>
                        <a:t>МКОУ  "</a:t>
                      </a:r>
                      <a:r>
                        <a:rPr lang="ru-RU" sz="1200" u="none" strike="noStrike" dirty="0" err="1" smtClean="0">
                          <a:effectLst/>
                        </a:rPr>
                        <a:t>Белогорская</a:t>
                      </a:r>
                      <a:r>
                        <a:rPr lang="ru-RU" sz="1200" u="none" strike="noStrike" dirty="0" smtClean="0">
                          <a:effectLst/>
                        </a:rPr>
                        <a:t> </a:t>
                      </a:r>
                      <a:r>
                        <a:rPr lang="ru-RU" sz="1200" u="none" strike="noStrike" dirty="0">
                          <a:effectLst/>
                        </a:rPr>
                        <a:t>средняя школа № 3 г. Белогорск , Республики Крым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908" marR="3908" marT="39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effectLst/>
                        </a:rPr>
                        <a:t>участник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908" marR="3908" marT="39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effectLst/>
                        </a:rPr>
                        <a:t>участник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908" marR="3908" marT="3908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330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5</a:t>
                      </a:r>
                      <a:endParaRPr lang="ru-RU" sz="1200" b="0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908" marR="3908" marT="390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 smtClean="0">
                          <a:effectLst/>
                        </a:rPr>
                        <a:t>МБОУ   Средняя общеобразовательная школа </a:t>
                      </a:r>
                      <a:r>
                        <a:rPr lang="ru-RU" sz="1200" u="none" strike="noStrike" dirty="0">
                          <a:effectLst/>
                        </a:rPr>
                        <a:t>№ 4  муниципального образования городской округ Симферополь Республики Крым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908" marR="3908" marT="39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effectLst/>
                        </a:rPr>
                        <a:t>участник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908" marR="3908" marT="39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effectLst/>
                        </a:rPr>
                        <a:t>участник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908" marR="3908" marT="3908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998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6</a:t>
                      </a:r>
                      <a:endParaRPr lang="ru-RU" sz="1200" b="0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908" marR="3908" marT="390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 smtClean="0">
                          <a:effectLst/>
                        </a:rPr>
                        <a:t>МБОУ </a:t>
                      </a:r>
                      <a:r>
                        <a:rPr lang="ru-RU" sz="1200" u="none" strike="noStrike" dirty="0" err="1" smtClean="0">
                          <a:effectLst/>
                        </a:rPr>
                        <a:t>г.Керчи</a:t>
                      </a:r>
                      <a:r>
                        <a:rPr lang="ru-RU" sz="1200" u="none" strike="noStrike" dirty="0" smtClean="0">
                          <a:effectLst/>
                        </a:rPr>
                        <a:t> </a:t>
                      </a:r>
                      <a:r>
                        <a:rPr lang="ru-RU" sz="1200" u="none" strike="noStrike" dirty="0">
                          <a:effectLst/>
                        </a:rPr>
                        <a:t>Республики Крым " Школа № 15 им. Героя Советского Союза </a:t>
                      </a:r>
                      <a:r>
                        <a:rPr lang="ru-RU" sz="1200" u="none" strike="noStrike" dirty="0" err="1">
                          <a:effectLst/>
                        </a:rPr>
                        <a:t>Е.М.Рудневой</a:t>
                      </a:r>
                      <a:r>
                        <a:rPr lang="ru-RU" sz="1200" u="none" strike="noStrike" dirty="0">
                          <a:effectLst/>
                        </a:rPr>
                        <a:t>"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908" marR="3908" marT="39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effectLst/>
                        </a:rPr>
                        <a:t>сертификат 125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908" marR="3908" marT="39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effectLst/>
                        </a:rPr>
                        <a:t>участник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908" marR="3908" marT="3908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271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7</a:t>
                      </a:r>
                      <a:endParaRPr lang="ru-RU" sz="1200" b="0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908" marR="3908" marT="390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 smtClean="0">
                          <a:effectLst/>
                        </a:rPr>
                        <a:t>МБОУ города </a:t>
                      </a:r>
                      <a:r>
                        <a:rPr lang="ru-RU" sz="1200" u="none" strike="noStrike" dirty="0">
                          <a:effectLst/>
                        </a:rPr>
                        <a:t>Керчи Республики Крым "Школа №26"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908" marR="3908" marT="39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effectLst/>
                        </a:rPr>
                        <a:t>сертификат 127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908" marR="3908" marT="39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effectLst/>
                        </a:rPr>
                        <a:t>участник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908" marR="3908" marT="3908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959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8</a:t>
                      </a:r>
                      <a:endParaRPr lang="ru-RU" sz="1200" b="0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908" marR="3908" marT="390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effectLst/>
                        </a:rPr>
                        <a:t>МБОУ  Амурская средняя общеобразовательная школа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908" marR="3908" marT="39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908" marR="3908" marT="39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effectLst/>
                        </a:rPr>
                        <a:t>участник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908" marR="3908" marT="3908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558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9</a:t>
                      </a:r>
                      <a:endParaRPr lang="ru-RU" sz="1200" b="0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908" marR="3908" marT="390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 smtClean="0">
                          <a:effectLst/>
                        </a:rPr>
                        <a:t>МБОУ "</a:t>
                      </a:r>
                      <a:r>
                        <a:rPr lang="ru-RU" sz="1200" u="none" strike="noStrike" dirty="0" err="1">
                          <a:effectLst/>
                        </a:rPr>
                        <a:t>Запрудненская</a:t>
                      </a:r>
                      <a:r>
                        <a:rPr lang="ru-RU" sz="1200" u="none" strike="noStrike" dirty="0">
                          <a:effectLst/>
                        </a:rPr>
                        <a:t> школа-сад" города Алушта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908" marR="3908" marT="39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effectLst/>
                        </a:rPr>
                        <a:t>сертификат 123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908" marR="3908" marT="39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effectLst/>
                        </a:rPr>
                        <a:t>участник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908" marR="3908" marT="3908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385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10</a:t>
                      </a:r>
                      <a:endParaRPr lang="ru-RU" sz="1200" b="0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908" marR="3908" marT="390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 smtClean="0">
                          <a:effectLst/>
                        </a:rPr>
                        <a:t>МБОУ </a:t>
                      </a:r>
                      <a:r>
                        <a:rPr lang="ru-RU" sz="1200" u="none" strike="noStrike" dirty="0" err="1" smtClean="0">
                          <a:effectLst/>
                        </a:rPr>
                        <a:t>Кормовская</a:t>
                      </a:r>
                      <a:r>
                        <a:rPr lang="ru-RU" sz="1200" u="none" strike="noStrike" dirty="0" smtClean="0">
                          <a:effectLst/>
                        </a:rPr>
                        <a:t> </a:t>
                      </a:r>
                      <a:r>
                        <a:rPr lang="ru-RU" sz="1200" u="none" strike="noStrike" dirty="0">
                          <a:effectLst/>
                        </a:rPr>
                        <a:t>школа Первомайского района Республики Крым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908" marR="3908" marT="39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effectLst/>
                        </a:rPr>
                        <a:t>участник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908" marR="3908" marT="39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effectLst/>
                        </a:rPr>
                        <a:t>участник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908" marR="3908" marT="3908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998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11</a:t>
                      </a:r>
                      <a:endParaRPr lang="ru-RU" sz="1200" b="0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908" marR="3908" marT="390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 smtClean="0">
                          <a:effectLst/>
                        </a:rPr>
                        <a:t>МБОУ "</a:t>
                      </a:r>
                      <a:r>
                        <a:rPr lang="ru-RU" sz="1200" u="none" strike="noStrike" dirty="0" err="1">
                          <a:effectLst/>
                        </a:rPr>
                        <a:t>Кукушкинская</a:t>
                      </a:r>
                      <a:r>
                        <a:rPr lang="ru-RU" sz="1200" u="none" strike="noStrike" dirty="0">
                          <a:effectLst/>
                        </a:rPr>
                        <a:t> средняя общеобразовательная школа-детский сад"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908" marR="3908" marT="39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effectLst/>
                        </a:rPr>
                        <a:t>участник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908" marR="3908" marT="39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effectLst/>
                        </a:rPr>
                        <a:t>участник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908" marR="3908" marT="3908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274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12</a:t>
                      </a:r>
                      <a:endParaRPr lang="ru-RU" sz="1200" b="0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908" marR="3908" marT="390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 smtClean="0">
                          <a:effectLst/>
                        </a:rPr>
                        <a:t>МБОУ Куйбышевская </a:t>
                      </a:r>
                      <a:r>
                        <a:rPr lang="ru-RU" sz="1200" u="none" strike="noStrike" dirty="0">
                          <a:effectLst/>
                        </a:rPr>
                        <a:t>средняя общеобразовательная школа  имени </a:t>
                      </a:r>
                      <a:r>
                        <a:rPr lang="ru-RU" sz="1200" u="none" strike="noStrike" dirty="0" err="1">
                          <a:effectLst/>
                        </a:rPr>
                        <a:t>Хрусталёва</a:t>
                      </a:r>
                      <a:r>
                        <a:rPr lang="ru-RU" sz="1200" u="none" strike="noStrike" dirty="0">
                          <a:effectLst/>
                        </a:rPr>
                        <a:t> Николая Титовича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908" marR="3908" marT="39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effectLst/>
                        </a:rPr>
                        <a:t>участник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908" marR="3908" marT="39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effectLst/>
                        </a:rPr>
                        <a:t>участник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908" marR="3908" marT="3908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01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13</a:t>
                      </a:r>
                      <a:endParaRPr lang="ru-RU" sz="1200" b="0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908" marR="3908" marT="390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 smtClean="0">
                          <a:effectLst/>
                        </a:rPr>
                        <a:t>МБОУ Новониколаевская </a:t>
                      </a:r>
                      <a:r>
                        <a:rPr lang="ru-RU" sz="1200" u="none" strike="noStrike" dirty="0">
                          <a:effectLst/>
                        </a:rPr>
                        <a:t>средняя общеобразовательная школа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908" marR="3908" marT="39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effectLst/>
                        </a:rPr>
                        <a:t>участник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908" marR="3908" marT="39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effectLst/>
                        </a:rPr>
                        <a:t>участник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908" marR="3908" marT="3908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171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14</a:t>
                      </a:r>
                      <a:endParaRPr lang="ru-RU" sz="1200" b="0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908" marR="3908" marT="390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 smtClean="0">
                          <a:effectLst/>
                        </a:rPr>
                        <a:t>МБОУ  </a:t>
                      </a:r>
                      <a:r>
                        <a:rPr lang="ru-RU" sz="1200" u="none" strike="noStrike" dirty="0">
                          <a:effectLst/>
                        </a:rPr>
                        <a:t>«Открытый космический лицей» муниципального образования городской округ Симферополь Республики Крым (МБОУ «ОКЛ»)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908" marR="3908" marT="39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>
                          <a:effectLst/>
                        </a:rPr>
                        <a:t>участник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908" marR="3908" marT="39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effectLst/>
                        </a:rPr>
                        <a:t>участник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908" marR="3908" marT="3908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838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15</a:t>
                      </a:r>
                      <a:endParaRPr lang="ru-RU" sz="1200" b="0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908" marR="3908" marT="390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 smtClean="0">
                          <a:effectLst/>
                        </a:rPr>
                        <a:t>МКОУ "Соколинская </a:t>
                      </a:r>
                      <a:r>
                        <a:rPr lang="ru-RU" sz="1200" u="none" strike="noStrike" dirty="0">
                          <a:effectLst/>
                        </a:rPr>
                        <a:t>начальная общеобразовательная школа"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908" marR="3908" marT="39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effectLst/>
                        </a:rPr>
                        <a:t>сертификат 124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908" marR="3908" marT="39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effectLst/>
                        </a:rPr>
                        <a:t>участник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908" marR="3908" marT="3908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132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16</a:t>
                      </a:r>
                      <a:endParaRPr lang="ru-RU" sz="1200" b="0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908" marR="3908" marT="390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 smtClean="0">
                          <a:effectLst/>
                        </a:rPr>
                        <a:t>МОУ «</a:t>
                      </a:r>
                      <a:r>
                        <a:rPr lang="ru-RU" sz="1200" u="none" strike="noStrike" dirty="0" err="1" smtClean="0">
                          <a:effectLst/>
                        </a:rPr>
                        <a:t>Табачненская</a:t>
                      </a:r>
                      <a:r>
                        <a:rPr lang="ru-RU" sz="1200" u="none" strike="noStrike" dirty="0" smtClean="0">
                          <a:effectLst/>
                        </a:rPr>
                        <a:t> </a:t>
                      </a:r>
                      <a:r>
                        <a:rPr lang="ru-RU" sz="1200" u="none" strike="noStrike" dirty="0">
                          <a:effectLst/>
                        </a:rPr>
                        <a:t>школа»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908" marR="3908" marT="39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effectLst/>
                        </a:rPr>
                        <a:t>сертификат 126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908" marR="3908" marT="39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effectLst/>
                        </a:rPr>
                        <a:t>участник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908" marR="3908" marT="3908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3998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17</a:t>
                      </a:r>
                      <a:endParaRPr lang="ru-RU" sz="1200" b="0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908" marR="3908" marT="390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 smtClean="0">
                          <a:effectLst/>
                        </a:rPr>
                        <a:t>МБОУ Республики </a:t>
                      </a:r>
                      <a:r>
                        <a:rPr lang="ru-RU" sz="1200" u="none" strike="noStrike" dirty="0">
                          <a:effectLst/>
                        </a:rPr>
                        <a:t>Крым г. Керчь "Школа - Морской технический лицей". Российская Федерация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908" marR="3908" marT="39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908" marR="3908" marT="39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effectLst/>
                        </a:rPr>
                        <a:t>участник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908" marR="3908" marT="3908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052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18</a:t>
                      </a:r>
                      <a:endParaRPr lang="ru-RU" sz="1200" b="0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908" marR="3908" marT="390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</a:rPr>
                        <a:t> Ялтинская городская федерация борьбы самбо и дзюдо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908" marR="3908" marT="39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effectLst/>
                        </a:rPr>
                        <a:t>участник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908" marR="3908" marT="390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effectLst/>
                        </a:rPr>
                        <a:t>участник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3908" marR="3908" marT="3908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831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 txBox="1">
            <a:spLocks/>
          </p:cNvSpPr>
          <p:nvPr/>
        </p:nvSpPr>
        <p:spPr>
          <a:xfrm>
            <a:off x="179512" y="188640"/>
            <a:ext cx="8424936" cy="81146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 cap="flat" cmpd="sng" algn="ctr">
            <a:noFill/>
            <a:prstDash val="solid"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70000" lnSpcReduction="20000"/>
          </a:bodyPr>
          <a:lstStyle/>
          <a:p>
            <a:pPr lvl="0" algn="ctr"/>
            <a:r>
              <a:rPr lang="ru-RU" sz="4000" b="1" dirty="0">
                <a:solidFill>
                  <a:srgbClr val="0F6FC6">
                    <a:lumMod val="50000"/>
                  </a:srgbClr>
                </a:solidFill>
                <a:cs typeface="Times New Roman" pitchFamily="18" charset="0"/>
              </a:rPr>
              <a:t>Республиканские </a:t>
            </a:r>
            <a:r>
              <a:rPr lang="ru-RU" sz="4000" b="1" dirty="0" smtClean="0">
                <a:solidFill>
                  <a:srgbClr val="0F6FC6">
                    <a:lumMod val="50000"/>
                  </a:srgbClr>
                </a:solidFill>
                <a:cs typeface="Times New Roman" pitchFamily="18" charset="0"/>
              </a:rPr>
              <a:t>патриотические мероприятия </a:t>
            </a:r>
            <a:r>
              <a:rPr lang="ru-RU" sz="4000" b="1" dirty="0">
                <a:solidFill>
                  <a:srgbClr val="0F6FC6">
                    <a:lumMod val="50000"/>
                  </a:srgbClr>
                </a:solidFill>
                <a:cs typeface="Times New Roman" pitchFamily="18" charset="0"/>
              </a:rPr>
              <a:t>2017-18 учебного года 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062269"/>
              </p:ext>
            </p:extLst>
          </p:nvPr>
        </p:nvGraphicFramePr>
        <p:xfrm>
          <a:off x="285720" y="1214423"/>
          <a:ext cx="8572560" cy="4846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31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3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431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431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68965">
                <a:tc>
                  <a:txBody>
                    <a:bodyPr/>
                    <a:lstStyle/>
                    <a:p>
                      <a:r>
                        <a:rPr lang="ru-RU" dirty="0" smtClean="0"/>
                        <a:t>Название мероприятия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Сроки муниципального этапа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Сроки республиканского этапа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Сроки Всероссийского этапа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70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</a:rPr>
                        <a:t>Военно-спортивная игра «Победа»;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01 марта –</a:t>
                      </a:r>
                    </a:p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 20 апреля 2018</a:t>
                      </a:r>
                      <a:r>
                        <a:rPr lang="ru-RU" b="1" baseline="0" dirty="0" smtClean="0">
                          <a:solidFill>
                            <a:srgbClr val="002060"/>
                          </a:solidFill>
                        </a:rPr>
                        <a:t> года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Май 2018 года</a:t>
                      </a:r>
                    </a:p>
                    <a:p>
                      <a:pPr algn="ctr"/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Июль – август 2018 года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4635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«Юный спасатель»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март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Апрель-май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июнь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4635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«Юный</a:t>
                      </a:r>
                      <a:r>
                        <a:rPr lang="ru-RU" b="1" baseline="0" dirty="0" smtClean="0">
                          <a:solidFill>
                            <a:srgbClr val="002060"/>
                          </a:solidFill>
                        </a:rPr>
                        <a:t> пожарник»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март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Апрель-май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июнь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4635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«Юный спасатель (водник»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март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Апрель-май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июнь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4635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«Школа безопасности»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март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Апрель-май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июнь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213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161417"/>
              </p:ext>
            </p:extLst>
          </p:nvPr>
        </p:nvGraphicFramePr>
        <p:xfrm>
          <a:off x="179500" y="177290"/>
          <a:ext cx="8784994" cy="599562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501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57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23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94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50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50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509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6509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6509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6509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6509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6509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6509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6509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65091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65091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65091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65091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265091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265091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265091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265091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265091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265091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265091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265091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265091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  <a:gridCol w="265091">
                  <a:extLst>
                    <a:ext uri="{9D8B030D-6E8A-4147-A177-3AD203B41FA5}">
                      <a16:colId xmlns:a16="http://schemas.microsoft.com/office/drawing/2014/main" val="20027"/>
                    </a:ext>
                  </a:extLst>
                </a:gridCol>
                <a:gridCol w="265091">
                  <a:extLst>
                    <a:ext uri="{9D8B030D-6E8A-4147-A177-3AD203B41FA5}">
                      <a16:colId xmlns:a16="http://schemas.microsoft.com/office/drawing/2014/main" val="20028"/>
                    </a:ext>
                  </a:extLst>
                </a:gridCol>
              </a:tblGrid>
              <a:tr h="20968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bg1"/>
                          </a:solidFill>
                          <a:effectLst/>
                        </a:rPr>
                        <a:t>№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bg1"/>
                          </a:solidFill>
                          <a:effectLst/>
                        </a:rPr>
                        <a:t>Наименование конкурсной программы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bg1"/>
                          </a:solidFill>
                          <a:effectLst/>
                        </a:rPr>
                        <a:t>Всего приняли участие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 vert="vert27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bg1"/>
                          </a:solidFill>
                          <a:effectLst/>
                        </a:rPr>
                        <a:t>результат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 vert="vert27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 gridSpan="2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17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bg1"/>
                          </a:solidFill>
                          <a:effectLst/>
                        </a:rPr>
                        <a:t>Алушта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 vert="vert27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bg1"/>
                          </a:solidFill>
                          <a:effectLst/>
                        </a:rPr>
                        <a:t>Армянск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 vert="vert27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bg1"/>
                          </a:solidFill>
                          <a:effectLst/>
                        </a:rPr>
                        <a:t>Джанкой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 vert="vert27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bg1"/>
                          </a:solidFill>
                          <a:effectLst/>
                        </a:rPr>
                        <a:t>Евпатория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 vert="vert27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bg1"/>
                          </a:solidFill>
                          <a:effectLst/>
                        </a:rPr>
                        <a:t>Керчь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 vert="vert27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bg1"/>
                          </a:solidFill>
                          <a:effectLst/>
                        </a:rPr>
                        <a:t>Красноперекопск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 vert="vert27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bg1"/>
                          </a:solidFill>
                          <a:effectLst/>
                        </a:rPr>
                        <a:t>Саки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 vert="vert27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bg1"/>
                          </a:solidFill>
                          <a:effectLst/>
                        </a:rPr>
                        <a:t>Симферополь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 vert="vert27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bg1"/>
                          </a:solidFill>
                          <a:effectLst/>
                        </a:rPr>
                        <a:t>Судак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 vert="vert27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bg1"/>
                          </a:solidFill>
                          <a:effectLst/>
                        </a:rPr>
                        <a:t>Феодосия</a:t>
                      </a: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 vert="vert27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bg1"/>
                          </a:solidFill>
                          <a:effectLst/>
                        </a:rPr>
                        <a:t>Ялта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 vert="vert27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bg1"/>
                          </a:solidFill>
                          <a:effectLst/>
                        </a:rPr>
                        <a:t>Бахчисарайский р-н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 vert="vert27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bg1"/>
                          </a:solidFill>
                          <a:effectLst/>
                        </a:rPr>
                        <a:t>Белогорский р-н</a:t>
                      </a: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 vert="vert27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err="1">
                          <a:solidFill>
                            <a:schemeClr val="bg1"/>
                          </a:solidFill>
                          <a:effectLst/>
                        </a:rPr>
                        <a:t>Джанкойский</a:t>
                      </a:r>
                      <a:r>
                        <a:rPr lang="ru-RU" sz="800" dirty="0">
                          <a:solidFill>
                            <a:schemeClr val="bg1"/>
                          </a:solidFill>
                          <a:effectLst/>
                        </a:rPr>
                        <a:t> р-н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 vert="vert27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bg1"/>
                          </a:solidFill>
                          <a:effectLst/>
                        </a:rPr>
                        <a:t>Кировский р-н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 vert="vert27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bg1"/>
                          </a:solidFill>
                          <a:effectLst/>
                        </a:rPr>
                        <a:t>Красногвардейский р-н</a:t>
                      </a: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 vert="vert27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err="1">
                          <a:solidFill>
                            <a:schemeClr val="bg1"/>
                          </a:solidFill>
                          <a:effectLst/>
                        </a:rPr>
                        <a:t>Красноперекопский</a:t>
                      </a:r>
                      <a:r>
                        <a:rPr lang="ru-RU" sz="800" dirty="0">
                          <a:solidFill>
                            <a:schemeClr val="bg1"/>
                          </a:solidFill>
                          <a:effectLst/>
                        </a:rPr>
                        <a:t> р-н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 vert="vert27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bg1"/>
                          </a:solidFill>
                          <a:effectLst/>
                        </a:rPr>
                        <a:t>Ленинский р-н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 vert="vert27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bg1"/>
                          </a:solidFill>
                          <a:effectLst/>
                        </a:rPr>
                        <a:t>Нижнегорский р-н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 vert="vert27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bg1"/>
                          </a:solidFill>
                          <a:effectLst/>
                        </a:rPr>
                        <a:t>Первомайский р-н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 vert="vert27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bg1"/>
                          </a:solidFill>
                          <a:effectLst/>
                        </a:rPr>
                        <a:t>Раздольненский р-н</a:t>
                      </a: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 vert="vert27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err="1">
                          <a:solidFill>
                            <a:schemeClr val="bg1"/>
                          </a:solidFill>
                          <a:effectLst/>
                        </a:rPr>
                        <a:t>Сакский</a:t>
                      </a:r>
                      <a:r>
                        <a:rPr lang="ru-RU" sz="800" dirty="0">
                          <a:solidFill>
                            <a:schemeClr val="bg1"/>
                          </a:solidFill>
                          <a:effectLst/>
                        </a:rPr>
                        <a:t> р-н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 vert="vert27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bg1"/>
                          </a:solidFill>
                          <a:effectLst/>
                        </a:rPr>
                        <a:t>Симферопольский р-н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 vert="vert27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bg1"/>
                          </a:solidFill>
                          <a:effectLst/>
                        </a:rPr>
                        <a:t>Советский р-н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 vert="vert27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bg1"/>
                          </a:solidFill>
                          <a:effectLst/>
                        </a:rPr>
                        <a:t>Черноморский р-н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 vert="vert27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3480">
                <a:tc row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</a:rPr>
                        <a:t>Всероссийская военно-спортивная игра "Победа"       2016-2017 </a:t>
                      </a:r>
                      <a:r>
                        <a:rPr lang="ru-RU" sz="1200" dirty="0" err="1">
                          <a:solidFill>
                            <a:schemeClr val="bg1"/>
                          </a:solidFill>
                          <a:effectLst/>
                        </a:rPr>
                        <a:t>уч.год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bg1"/>
                          </a:solidFill>
                          <a:effectLst/>
                        </a:rPr>
                        <a:t>240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err="1">
                          <a:solidFill>
                            <a:schemeClr val="bg1"/>
                          </a:solidFill>
                          <a:effectLst/>
                        </a:rPr>
                        <a:t>мун</a:t>
                      </a:r>
                      <a:r>
                        <a:rPr lang="ru-RU" sz="800" dirty="0">
                          <a:solidFill>
                            <a:schemeClr val="bg1"/>
                          </a:solidFill>
                          <a:effectLst/>
                        </a:rPr>
                        <a:t>. </a:t>
                      </a:r>
                      <a:r>
                        <a:rPr lang="ru-RU" sz="800" dirty="0" err="1">
                          <a:solidFill>
                            <a:schemeClr val="bg1"/>
                          </a:solidFill>
                          <a:effectLst/>
                        </a:rPr>
                        <a:t>эт</a:t>
                      </a:r>
                      <a:r>
                        <a:rPr lang="ru-RU" sz="800" dirty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51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bg1"/>
                          </a:solidFill>
                          <a:effectLst/>
                        </a:rPr>
                        <a:t>110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err="1">
                          <a:solidFill>
                            <a:schemeClr val="bg1"/>
                          </a:solidFill>
                          <a:effectLst/>
                        </a:rPr>
                        <a:t>респ</a:t>
                      </a:r>
                      <a:r>
                        <a:rPr lang="ru-RU" sz="800" dirty="0" smtClean="0">
                          <a:solidFill>
                            <a:schemeClr val="bg1"/>
                          </a:solidFill>
                          <a:effectLst/>
                        </a:rPr>
                        <a:t>.. </a:t>
                      </a:r>
                      <a:r>
                        <a:rPr lang="ru-RU" sz="800" dirty="0" err="1" smtClean="0">
                          <a:solidFill>
                            <a:schemeClr val="bg1"/>
                          </a:solidFill>
                          <a:effectLst/>
                        </a:rPr>
                        <a:t>эт</a:t>
                      </a:r>
                      <a:r>
                        <a:rPr lang="ru-RU" sz="800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93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bg1"/>
                          </a:solidFill>
                          <a:effectLst/>
                        </a:rPr>
                        <a:t>III место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93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bg1"/>
                          </a:solidFill>
                          <a:effectLst/>
                        </a:rPr>
                        <a:t>II место</a:t>
                      </a: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43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bg1"/>
                          </a:solidFill>
                          <a:effectLst/>
                        </a:rPr>
                        <a:t>I место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05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bg1"/>
                          </a:solidFill>
                          <a:effectLst/>
                        </a:rPr>
                        <a:t>всеросс</a:t>
                      </a: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15 м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9359">
                <a:tc row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 row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</a:rPr>
                        <a:t>Всероссийский конкурс на знание символов и атрибутов государственной власти РФ 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bg1"/>
                          </a:solidFill>
                          <a:effectLst/>
                        </a:rPr>
                        <a:t>104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bg1"/>
                          </a:solidFill>
                          <a:effectLst/>
                        </a:rPr>
                        <a:t>мун. эт</a:t>
                      </a: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36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17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25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13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96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bg1"/>
                          </a:solidFill>
                          <a:effectLst/>
                        </a:rPr>
                        <a:t>24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err="1">
                          <a:solidFill>
                            <a:schemeClr val="bg1"/>
                          </a:solidFill>
                          <a:effectLst/>
                        </a:rPr>
                        <a:t>респ</a:t>
                      </a:r>
                      <a:r>
                        <a:rPr lang="ru-RU" sz="800" dirty="0">
                          <a:solidFill>
                            <a:schemeClr val="bg1"/>
                          </a:solidFill>
                          <a:effectLst/>
                        </a:rPr>
                        <a:t>. </a:t>
                      </a:r>
                      <a:r>
                        <a:rPr lang="ru-RU" sz="800" dirty="0" err="1">
                          <a:solidFill>
                            <a:schemeClr val="bg1"/>
                          </a:solidFill>
                          <a:effectLst/>
                        </a:rPr>
                        <a:t>эт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93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bg1"/>
                          </a:solidFill>
                          <a:effectLst/>
                        </a:rPr>
                        <a:t>III место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96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bg1"/>
                          </a:solidFill>
                          <a:effectLst/>
                        </a:rPr>
                        <a:t>II место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96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bg1"/>
                          </a:solidFill>
                          <a:effectLst/>
                        </a:rPr>
                        <a:t>I место</a:t>
                      </a: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193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bg1"/>
                          </a:solidFill>
                          <a:effectLst/>
                        </a:rPr>
                        <a:t>Призер всеросс</a:t>
                      </a: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247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bg1"/>
                          </a:solidFill>
                          <a:effectLst/>
                        </a:rPr>
                        <a:t>Побед. всеросс</a:t>
                      </a:r>
                      <a:endParaRPr lang="ru-RU" sz="8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787" marR="51787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615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 txBox="1">
            <a:spLocks/>
          </p:cNvSpPr>
          <p:nvPr/>
        </p:nvSpPr>
        <p:spPr>
          <a:xfrm>
            <a:off x="2893207" y="332656"/>
            <a:ext cx="3286148" cy="571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 cap="flat" cmpd="sng" algn="ctr">
            <a:noFill/>
            <a:prstDash val="solid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47500" lnSpcReduction="20000"/>
          </a:bodyPr>
          <a:lstStyle/>
          <a:p>
            <a:pPr algn="ctr"/>
            <a:r>
              <a:rPr lang="ru-RU" sz="4000" b="1" dirty="0" smtClean="0">
                <a:solidFill>
                  <a:srgbClr val="0F6FC6">
                    <a:lumMod val="50000"/>
                  </a:srgbClr>
                </a:solidFill>
                <a:cs typeface="Times New Roman" pitchFamily="18" charset="0"/>
              </a:rPr>
              <a:t>Семинары 2017-2018 учебный год:</a:t>
            </a: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214282" y="1340768"/>
            <a:ext cx="8643998" cy="48577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 cap="flat" cmpd="sng" algn="ctr">
            <a:noFill/>
            <a:prstDash val="solid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55000" lnSpcReduction="20000"/>
          </a:bodyPr>
          <a:lstStyle/>
          <a:p>
            <a:pPr>
              <a:buFontTx/>
              <a:buChar char="-"/>
            </a:pPr>
            <a:r>
              <a:rPr lang="ru-RU" sz="4000" b="1" dirty="0" smtClean="0">
                <a:solidFill>
                  <a:srgbClr val="0F6FC6">
                    <a:lumMod val="50000"/>
                  </a:srgbClr>
                </a:solidFill>
                <a:cs typeface="Times New Roman" pitchFamily="18" charset="0"/>
              </a:rPr>
              <a:t> Республиканский семинар-практикум по подготовке и повышению квалификации инструкторов детско-юношеского туризма «Группа дисциплин – Маршруты»;</a:t>
            </a:r>
          </a:p>
          <a:p>
            <a:pPr>
              <a:buFontTx/>
              <a:buChar char="-"/>
            </a:pPr>
            <a:endParaRPr lang="ru-RU" sz="4000" b="1" dirty="0" smtClean="0">
              <a:solidFill>
                <a:srgbClr val="0F6FC6">
                  <a:lumMod val="50000"/>
                </a:srgbClr>
              </a:solidFill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4000" b="1" dirty="0" smtClean="0">
                <a:solidFill>
                  <a:srgbClr val="0F6FC6">
                    <a:lumMod val="50000"/>
                  </a:srgbClr>
                </a:solidFill>
                <a:cs typeface="Times New Roman" pitchFamily="18" charset="0"/>
              </a:rPr>
              <a:t> инструктивно-методическое совещание по организации и проведению Республиканскому этапу Всероссийской военно-спортивной игры «Победа»;</a:t>
            </a:r>
          </a:p>
          <a:p>
            <a:pPr>
              <a:buFontTx/>
              <a:buChar char="-"/>
            </a:pPr>
            <a:endParaRPr lang="ru-RU" sz="4000" b="1" dirty="0" smtClean="0">
              <a:solidFill>
                <a:srgbClr val="0F6FC6">
                  <a:lumMod val="50000"/>
                </a:srgbClr>
              </a:solidFill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4000" b="1" dirty="0" smtClean="0">
                <a:solidFill>
                  <a:srgbClr val="0F6FC6">
                    <a:lumMod val="50000"/>
                  </a:srgbClr>
                </a:solidFill>
                <a:cs typeface="Times New Roman" pitchFamily="18" charset="0"/>
              </a:rPr>
              <a:t> инструктивно- методическое совещание по организации и проведению 64-го республиканского туристского слета обучающихся образовательных учреждений Республики Крым;</a:t>
            </a:r>
          </a:p>
          <a:p>
            <a:pPr>
              <a:buFontTx/>
              <a:buChar char="-"/>
            </a:pPr>
            <a:endParaRPr lang="ru-RU" sz="4000" b="1" dirty="0" smtClean="0">
              <a:solidFill>
                <a:srgbClr val="0F6FC6">
                  <a:lumMod val="50000"/>
                </a:srgbClr>
              </a:solidFill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4000" b="1" dirty="0" smtClean="0">
                <a:solidFill>
                  <a:srgbClr val="0F6FC6">
                    <a:lumMod val="50000"/>
                  </a:srgbClr>
                </a:solidFill>
                <a:cs typeface="Times New Roman" pitchFamily="18" charset="0"/>
              </a:rPr>
              <a:t> инструктивно-методическое совещание по организации и проведению «Школы безопасности»;</a:t>
            </a:r>
          </a:p>
          <a:p>
            <a:pPr>
              <a:buFontTx/>
              <a:buChar char="-"/>
            </a:pPr>
            <a:endParaRPr lang="ru-RU" sz="4000" b="1" dirty="0" smtClean="0">
              <a:solidFill>
                <a:srgbClr val="0F6FC6">
                  <a:lumMod val="50000"/>
                </a:srgbClr>
              </a:solidFill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4000" b="1" dirty="0" smtClean="0">
                <a:solidFill>
                  <a:srgbClr val="0F6FC6">
                    <a:lumMod val="50000"/>
                  </a:srgbClr>
                </a:solidFill>
                <a:cs typeface="Times New Roman" pitchFamily="18" charset="0"/>
              </a:rPr>
              <a:t> инструктивно-методическое совещание по организации и проведению республиканских спортивных мероприятий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 txBox="1">
            <a:spLocks/>
          </p:cNvSpPr>
          <p:nvPr/>
        </p:nvSpPr>
        <p:spPr>
          <a:xfrm>
            <a:off x="0" y="188640"/>
            <a:ext cx="8964488" cy="72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 cap="flat" cmpd="sng" algn="ctr">
            <a:noFill/>
            <a:prstDash val="solid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F6FC6">
                    <a:lumMod val="50000"/>
                  </a:srgbClr>
                </a:solidFill>
                <a:cs typeface="Times New Roman" pitchFamily="18" charset="0"/>
              </a:rPr>
              <a:t>Достижения во Всероссийских соревнованиях:</a:t>
            </a:r>
          </a:p>
        </p:txBody>
      </p:sp>
      <p:pic>
        <p:nvPicPr>
          <p:cNvPr id="13" name="Рисунок 12" descr="bCHiKsypzWw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057732">
            <a:off x="6346314" y="3345781"/>
            <a:ext cx="2418377" cy="32245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pobeda-2017-e1503306055256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80112" y="1628800"/>
            <a:ext cx="3240360" cy="21602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251520" y="1052736"/>
            <a:ext cx="7414733" cy="4985980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ru-RU" sz="2000" b="1" dirty="0" smtClean="0">
                <a:ln w="0"/>
                <a:solidFill>
                  <a:schemeClr val="tx2">
                    <a:lumMod val="25000"/>
                  </a:schemeClr>
                </a:solidFill>
                <a:effectLst>
                  <a:glow rad="203200">
                    <a:schemeClr val="bg2">
                      <a:lumMod val="20000"/>
                      <a:lumOff val="80000"/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Слет </a:t>
            </a:r>
            <a:r>
              <a:rPr lang="ru-RU" sz="2000" b="1" dirty="0">
                <a:ln w="0"/>
                <a:solidFill>
                  <a:schemeClr val="tx2">
                    <a:lumMod val="25000"/>
                  </a:schemeClr>
                </a:solidFill>
                <a:effectLst>
                  <a:glow rad="203200">
                    <a:schemeClr val="bg2">
                      <a:lumMod val="20000"/>
                      <a:lumOff val="80000"/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юных краеведов</a:t>
            </a:r>
            <a:r>
              <a:rPr lang="ru-RU" b="1" dirty="0" smtClean="0">
                <a:ln w="0"/>
                <a:solidFill>
                  <a:schemeClr val="accent1"/>
                </a:solidFill>
                <a:effectLst>
                  <a:glow rad="203200">
                    <a:schemeClr val="bg2">
                      <a:lumMod val="20000"/>
                      <a:lumOff val="80000"/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dirty="0" smtClean="0">
                <a:ln w="0"/>
                <a:solidFill>
                  <a:schemeClr val="accent1"/>
                </a:solidFill>
                <a:effectLst>
                  <a:glow rad="203200">
                    <a:schemeClr val="bg2">
                      <a:lumMod val="20000"/>
                      <a:lumOff val="80000"/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1-е</a:t>
            </a:r>
            <a:r>
              <a:rPr lang="ru-RU" sz="2000" b="1" dirty="0" smtClean="0">
                <a:ln w="0"/>
                <a:solidFill>
                  <a:schemeClr val="accent1"/>
                </a:solidFill>
                <a:effectLst>
                  <a:glow rad="203200">
                    <a:schemeClr val="bg2">
                      <a:lumMod val="20000"/>
                      <a:lumOff val="80000"/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ru-RU" sz="2000" b="1" dirty="0">
                <a:ln w="0"/>
                <a:solidFill>
                  <a:schemeClr val="accent1"/>
                </a:solidFill>
                <a:effectLst>
                  <a:glow rad="203200">
                    <a:schemeClr val="bg2">
                      <a:lumMod val="20000"/>
                      <a:lumOff val="80000"/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место в </a:t>
            </a:r>
            <a:r>
              <a:rPr lang="ru-RU" sz="2000" b="1" dirty="0" smtClean="0">
                <a:ln w="0"/>
                <a:solidFill>
                  <a:schemeClr val="accent1"/>
                </a:solidFill>
                <a:effectLst>
                  <a:glow rad="203200">
                    <a:schemeClr val="bg2">
                      <a:lumMod val="20000"/>
                      <a:lumOff val="80000"/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номинации </a:t>
            </a:r>
            <a:r>
              <a:rPr lang="ru-RU" sz="2000" b="1" dirty="0">
                <a:ln w="0"/>
                <a:solidFill>
                  <a:schemeClr val="accent1"/>
                </a:solidFill>
                <a:effectLst>
                  <a:glow rad="203200">
                    <a:schemeClr val="bg2">
                      <a:lumMod val="20000"/>
                      <a:lumOff val="80000"/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«Навыки и быт»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dirty="0" smtClean="0">
                <a:ln w="0"/>
                <a:solidFill>
                  <a:schemeClr val="accent1"/>
                </a:solidFill>
                <a:effectLst>
                  <a:glow rad="203200">
                    <a:schemeClr val="bg2">
                      <a:lumMod val="20000"/>
                      <a:lumOff val="80000"/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2-е</a:t>
            </a:r>
            <a:r>
              <a:rPr lang="ru-RU" sz="2000" b="1" dirty="0" smtClean="0">
                <a:ln w="0"/>
                <a:solidFill>
                  <a:schemeClr val="accent1"/>
                </a:solidFill>
                <a:effectLst>
                  <a:glow rad="203200">
                    <a:schemeClr val="bg2">
                      <a:lumMod val="20000"/>
                      <a:lumOff val="80000"/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место в номинациях: «Полевая газета», «Экологический плакат», ККТМ (кросс-поход), «Виртуальная экскурсия», «Защита научно-исследовательских работ», «Знатоки Краеведы». </a:t>
            </a:r>
            <a:endParaRPr lang="ru-RU" sz="2000" b="1" dirty="0">
              <a:ln w="0"/>
              <a:solidFill>
                <a:schemeClr val="accent1"/>
              </a:solidFill>
              <a:effectLst>
                <a:glow rad="203200">
                  <a:schemeClr val="bg2">
                    <a:lumMod val="20000"/>
                    <a:lumOff val="80000"/>
                    <a:alpha val="60000"/>
                  </a:schemeClr>
                </a:glow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dirty="0" smtClean="0">
                <a:ln w="0"/>
                <a:solidFill>
                  <a:schemeClr val="accent1"/>
                </a:solidFill>
                <a:effectLst>
                  <a:glow rad="203200">
                    <a:schemeClr val="bg2">
                      <a:lumMod val="20000"/>
                      <a:lumOff val="80000"/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3-е</a:t>
            </a:r>
            <a:r>
              <a:rPr lang="ru-RU" sz="2000" b="1" dirty="0" smtClean="0">
                <a:ln w="0"/>
                <a:solidFill>
                  <a:schemeClr val="accent1"/>
                </a:solidFill>
                <a:effectLst>
                  <a:glow rad="203200">
                    <a:schemeClr val="bg2">
                      <a:lumMod val="20000"/>
                      <a:lumOff val="80000"/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место в номинации «Обычаи и обряды моего народа». </a:t>
            </a:r>
          </a:p>
          <a:p>
            <a:r>
              <a:rPr lang="ru-RU" sz="2000" dirty="0" smtClean="0">
                <a:ln w="0"/>
                <a:solidFill>
                  <a:schemeClr val="accent1"/>
                </a:solidFill>
                <a:effectLst>
                  <a:glow rad="203200">
                    <a:schemeClr val="bg2">
                      <a:lumMod val="20000"/>
                      <a:lumOff val="80000"/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-</a:t>
            </a:r>
            <a:r>
              <a:rPr lang="ru-RU" sz="2000" b="1" dirty="0" smtClean="0">
                <a:ln w="0"/>
                <a:solidFill>
                  <a:schemeClr val="accent1"/>
                </a:solidFill>
                <a:effectLst>
                  <a:glow rad="203200">
                    <a:schemeClr val="bg2">
                      <a:lumMod val="20000"/>
                      <a:lumOff val="80000"/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ru-RU" sz="2000" b="1" dirty="0" smtClean="0">
                <a:ln w="0"/>
                <a:solidFill>
                  <a:schemeClr val="tx2">
                    <a:lumMod val="25000"/>
                  </a:schemeClr>
                </a:solidFill>
                <a:effectLst>
                  <a:glow rad="203200">
                    <a:schemeClr val="bg2">
                      <a:lumMod val="20000"/>
                      <a:lumOff val="80000"/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«</a:t>
            </a:r>
            <a:r>
              <a:rPr lang="ru-RU" sz="2000" b="1" dirty="0">
                <a:ln w="0"/>
                <a:solidFill>
                  <a:schemeClr val="tx2">
                    <a:lumMod val="25000"/>
                  </a:schemeClr>
                </a:solidFill>
                <a:effectLst>
                  <a:glow rad="203200">
                    <a:schemeClr val="bg2">
                      <a:lumMod val="20000"/>
                      <a:lumOff val="80000"/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Герои Севастополя» </a:t>
            </a:r>
            <a:r>
              <a:rPr lang="ru-RU" sz="2000" b="1" dirty="0">
                <a:ln w="0"/>
                <a:solidFill>
                  <a:schemeClr val="accent1"/>
                </a:solidFill>
                <a:effectLst>
                  <a:glow rad="203200">
                    <a:schemeClr val="bg2">
                      <a:lumMod val="20000"/>
                      <a:lumOff val="80000"/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– </a:t>
            </a:r>
            <a:r>
              <a:rPr lang="ru-RU" sz="2800" b="1" dirty="0">
                <a:ln w="0"/>
                <a:solidFill>
                  <a:schemeClr val="accent1"/>
                </a:solidFill>
                <a:effectLst>
                  <a:glow rad="203200">
                    <a:schemeClr val="bg2">
                      <a:lumMod val="20000"/>
                      <a:lumOff val="80000"/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2-е </a:t>
            </a:r>
            <a:r>
              <a:rPr lang="ru-RU" sz="2000" b="1" dirty="0">
                <a:ln w="0"/>
                <a:solidFill>
                  <a:schemeClr val="accent1"/>
                </a:solidFill>
                <a:effectLst>
                  <a:glow rad="203200">
                    <a:schemeClr val="bg2">
                      <a:lumMod val="20000"/>
                      <a:lumOff val="80000"/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место в личном зачете из 300;</a:t>
            </a:r>
            <a:endParaRPr lang="ru-RU" sz="2000" b="1" dirty="0" smtClean="0">
              <a:ln w="0"/>
              <a:solidFill>
                <a:schemeClr val="accent1"/>
              </a:solidFill>
              <a:effectLst>
                <a:glow rad="203200">
                  <a:schemeClr val="bg2">
                    <a:lumMod val="20000"/>
                    <a:lumOff val="80000"/>
                    <a:alpha val="60000"/>
                  </a:schemeClr>
                </a:glow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ru-RU" sz="2000" dirty="0" smtClean="0">
                <a:ln w="0"/>
                <a:solidFill>
                  <a:schemeClr val="accent1"/>
                </a:solidFill>
                <a:effectLst>
                  <a:glow rad="203200">
                    <a:schemeClr val="bg2">
                      <a:lumMod val="20000"/>
                      <a:lumOff val="80000"/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-</a:t>
            </a:r>
            <a:r>
              <a:rPr lang="ru-RU" sz="2000" b="1" dirty="0" smtClean="0">
                <a:ln w="0"/>
                <a:solidFill>
                  <a:schemeClr val="accent1"/>
                </a:solidFill>
                <a:effectLst>
                  <a:glow rad="203200">
                    <a:schemeClr val="bg2">
                      <a:lumMod val="20000"/>
                      <a:lumOff val="80000"/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ru-RU" sz="2000" b="1" dirty="0" smtClean="0">
                <a:ln w="0"/>
                <a:solidFill>
                  <a:schemeClr val="tx2">
                    <a:lumMod val="25000"/>
                  </a:schemeClr>
                </a:solidFill>
                <a:effectLst>
                  <a:glow rad="203200">
                    <a:schemeClr val="bg2">
                      <a:lumMod val="20000"/>
                      <a:lumOff val="80000"/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«Школа безопасности» </a:t>
            </a:r>
            <a:r>
              <a:rPr lang="ru-RU" sz="2000" b="1" dirty="0" smtClean="0">
                <a:ln w="0"/>
                <a:solidFill>
                  <a:schemeClr val="accent1"/>
                </a:solidFill>
                <a:effectLst>
                  <a:glow rad="203200">
                    <a:schemeClr val="bg2">
                      <a:lumMod val="20000"/>
                      <a:lumOff val="80000"/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– </a:t>
            </a:r>
            <a:r>
              <a:rPr lang="ru-RU" sz="2800" b="1" dirty="0" smtClean="0">
                <a:ln w="0"/>
                <a:solidFill>
                  <a:schemeClr val="accent1"/>
                </a:solidFill>
                <a:effectLst>
                  <a:glow rad="203200">
                    <a:schemeClr val="bg2">
                      <a:lumMod val="20000"/>
                      <a:lumOff val="80000"/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6-е</a:t>
            </a:r>
            <a:r>
              <a:rPr lang="ru-RU" sz="2000" b="1" dirty="0" smtClean="0">
                <a:ln w="0"/>
                <a:solidFill>
                  <a:schemeClr val="accent1"/>
                </a:solidFill>
                <a:effectLst>
                  <a:glow rad="203200">
                    <a:schemeClr val="bg2">
                      <a:lumMod val="20000"/>
                      <a:lumOff val="80000"/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место из 7-ти;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sz="2000" b="1" dirty="0" smtClean="0">
                <a:ln w="0"/>
                <a:solidFill>
                  <a:schemeClr val="accent1"/>
                </a:solidFill>
                <a:effectLst>
                  <a:glow rad="203200">
                    <a:schemeClr val="bg2">
                      <a:lumMod val="20000"/>
                      <a:lumOff val="80000"/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ru-RU" sz="2000" b="1" dirty="0">
                <a:ln w="0"/>
                <a:solidFill>
                  <a:schemeClr val="tx2">
                    <a:lumMod val="25000"/>
                  </a:schemeClr>
                </a:solidFill>
                <a:effectLst>
                  <a:glow rad="203200">
                    <a:schemeClr val="bg2">
                      <a:lumMod val="20000"/>
                      <a:lumOff val="80000"/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«Отечество» </a:t>
            </a:r>
            <a:r>
              <a:rPr lang="ru-RU" sz="2000" b="1" dirty="0">
                <a:ln w="0"/>
                <a:solidFill>
                  <a:schemeClr val="accent1"/>
                </a:solidFill>
                <a:effectLst>
                  <a:glow rad="203200">
                    <a:schemeClr val="bg2">
                      <a:lumMod val="20000"/>
                      <a:lumOff val="80000"/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– </a:t>
            </a:r>
            <a:r>
              <a:rPr lang="ru-RU" sz="2800" b="1" dirty="0">
                <a:ln w="0"/>
                <a:solidFill>
                  <a:schemeClr val="accent1"/>
                </a:solidFill>
                <a:effectLst>
                  <a:glow rad="203200">
                    <a:schemeClr val="bg2">
                      <a:lumMod val="20000"/>
                      <a:lumOff val="80000"/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два призера</a:t>
            </a:r>
            <a:r>
              <a:rPr lang="ru-RU" sz="2000" b="1" dirty="0">
                <a:ln w="0"/>
                <a:solidFill>
                  <a:schemeClr val="accent1"/>
                </a:solidFill>
                <a:effectLst>
                  <a:glow rad="203200">
                    <a:schemeClr val="bg2">
                      <a:lumMod val="20000"/>
                      <a:lumOff val="80000"/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,  и одно </a:t>
            </a:r>
            <a:r>
              <a:rPr lang="ru-RU" sz="2800" b="1" dirty="0" smtClean="0">
                <a:ln w="0"/>
                <a:solidFill>
                  <a:schemeClr val="accent1"/>
                </a:solidFill>
                <a:effectLst>
                  <a:glow rad="203200">
                    <a:schemeClr val="bg2">
                      <a:lumMod val="20000"/>
                      <a:lumOff val="80000"/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7-е</a:t>
            </a:r>
            <a:r>
              <a:rPr lang="ru-RU" sz="2000" b="1" dirty="0" smtClean="0">
                <a:ln w="0"/>
                <a:solidFill>
                  <a:schemeClr val="accent1"/>
                </a:solidFill>
                <a:effectLst>
                  <a:glow rad="203200">
                    <a:schemeClr val="bg2">
                      <a:lumMod val="20000"/>
                      <a:lumOff val="80000"/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место из 200.</a:t>
            </a:r>
            <a:endParaRPr lang="ru-RU" sz="2000" b="1" dirty="0">
              <a:ln w="0"/>
              <a:solidFill>
                <a:schemeClr val="accent1"/>
              </a:solidFill>
              <a:effectLst>
                <a:glow rad="203200">
                  <a:schemeClr val="bg2">
                    <a:lumMod val="20000"/>
                    <a:lumOff val="80000"/>
                    <a:alpha val="60000"/>
                  </a:schemeClr>
                </a:glow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ru-RU" sz="2000" dirty="0" smtClean="0">
                <a:ln w="0"/>
                <a:solidFill>
                  <a:schemeClr val="accent1"/>
                </a:solidFill>
                <a:effectLst>
                  <a:glow rad="203200">
                    <a:schemeClr val="bg2">
                      <a:lumMod val="20000"/>
                      <a:lumOff val="80000"/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-</a:t>
            </a:r>
            <a:r>
              <a:rPr lang="ru-RU" sz="2000" b="1" dirty="0" smtClean="0">
                <a:ln w="0"/>
                <a:solidFill>
                  <a:schemeClr val="accent1"/>
                </a:solidFill>
                <a:effectLst>
                  <a:glow rad="203200">
                    <a:schemeClr val="bg2">
                      <a:lumMod val="20000"/>
                      <a:lumOff val="80000"/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ru-RU" sz="2000" b="1" dirty="0" smtClean="0">
                <a:ln w="0"/>
                <a:solidFill>
                  <a:schemeClr val="tx2">
                    <a:lumMod val="25000"/>
                  </a:schemeClr>
                </a:solidFill>
                <a:effectLst>
                  <a:glow rad="203200">
                    <a:schemeClr val="bg2">
                      <a:lumMod val="20000"/>
                      <a:lumOff val="80000"/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Военно-спортивная </a:t>
            </a:r>
            <a:r>
              <a:rPr lang="ru-RU" sz="2000" b="1" dirty="0">
                <a:ln w="0"/>
                <a:solidFill>
                  <a:schemeClr val="tx2">
                    <a:lumMod val="25000"/>
                  </a:schemeClr>
                </a:solidFill>
                <a:effectLst>
                  <a:glow rad="203200">
                    <a:schemeClr val="bg2">
                      <a:lumMod val="20000"/>
                      <a:lumOff val="80000"/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игра «Победа» </a:t>
            </a:r>
            <a:r>
              <a:rPr lang="ru-RU" sz="2000" b="1" dirty="0">
                <a:ln w="0"/>
                <a:solidFill>
                  <a:schemeClr val="accent1"/>
                </a:solidFill>
                <a:effectLst>
                  <a:glow rad="203200">
                    <a:schemeClr val="bg2">
                      <a:lumMod val="20000"/>
                      <a:lumOff val="80000"/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- </a:t>
            </a:r>
            <a:r>
              <a:rPr lang="ru-RU" sz="2800" b="1" dirty="0">
                <a:ln w="0"/>
                <a:solidFill>
                  <a:schemeClr val="accent1"/>
                </a:solidFill>
                <a:effectLst>
                  <a:glow rad="203200">
                    <a:schemeClr val="bg2">
                      <a:lumMod val="20000"/>
                      <a:lumOff val="80000"/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15-е </a:t>
            </a:r>
            <a:r>
              <a:rPr lang="ru-RU" sz="2000" b="1" dirty="0">
                <a:ln w="0"/>
                <a:solidFill>
                  <a:schemeClr val="accent1"/>
                </a:solidFill>
                <a:effectLst>
                  <a:glow rad="203200">
                    <a:schemeClr val="bg2">
                      <a:lumMod val="20000"/>
                      <a:lumOff val="80000"/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место из 63;</a:t>
            </a:r>
          </a:p>
          <a:p>
            <a:r>
              <a:rPr lang="ru-RU" sz="2000" b="1" dirty="0">
                <a:ln w="0"/>
                <a:solidFill>
                  <a:schemeClr val="tx2">
                    <a:lumMod val="25000"/>
                  </a:schemeClr>
                </a:solidFill>
                <a:effectLst>
                  <a:glow rad="203200">
                    <a:schemeClr val="bg2">
                      <a:lumMod val="20000"/>
                      <a:lumOff val="80000"/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- «Слет союзного государства</a:t>
            </a:r>
            <a:r>
              <a:rPr lang="ru-RU" sz="2000" b="1" dirty="0" smtClean="0">
                <a:ln w="0"/>
                <a:solidFill>
                  <a:schemeClr val="tx2">
                    <a:lumMod val="25000"/>
                  </a:schemeClr>
                </a:solidFill>
                <a:effectLst>
                  <a:glow rad="203200">
                    <a:schemeClr val="bg2">
                      <a:lumMod val="20000"/>
                      <a:lumOff val="80000"/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» - </a:t>
            </a:r>
            <a:r>
              <a:rPr lang="ru-RU" sz="2800" b="1" dirty="0" smtClean="0">
                <a:ln w="0"/>
                <a:solidFill>
                  <a:schemeClr val="accent1"/>
                </a:solidFill>
                <a:effectLst>
                  <a:glow rad="203200">
                    <a:schemeClr val="bg2">
                      <a:lumMod val="20000"/>
                      <a:lumOff val="80000"/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16-е</a:t>
            </a:r>
            <a:r>
              <a:rPr lang="ru-RU" sz="2000" b="1" dirty="0" smtClean="0">
                <a:ln w="0"/>
                <a:solidFill>
                  <a:schemeClr val="accent1"/>
                </a:solidFill>
                <a:effectLst>
                  <a:glow rad="203200">
                    <a:schemeClr val="bg2">
                      <a:lumMod val="20000"/>
                      <a:lumOff val="80000"/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ru-RU" sz="2000" b="1" dirty="0">
                <a:ln w="0"/>
                <a:solidFill>
                  <a:schemeClr val="accent1"/>
                </a:solidFill>
                <a:effectLst>
                  <a:glow rad="203200">
                    <a:schemeClr val="bg2">
                      <a:lumMod val="20000"/>
                      <a:lumOff val="80000"/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место из 40</a:t>
            </a:r>
          </a:p>
        </p:txBody>
      </p:sp>
    </p:spTree>
    <p:extLst>
      <p:ext uri="{BB962C8B-B14F-4D97-AF65-F5344CB8AC3E}">
        <p14:creationId xmlns:p14="http://schemas.microsoft.com/office/powerpoint/2010/main" val="107979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002060"/>
                </a:solidFill>
              </a:rPr>
              <a:t>Спасибо за внимание!</a:t>
            </a:r>
            <a:endParaRPr lang="ru-RU" sz="54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Директор: Осокина Елена Анатольевна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Тел.: +7 (978) 752-81-03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Тел. : +7(978) 973-25-98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		   27-15-45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Тел. турбазы:	 +7 (978) 973-25-99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				27-34-65</a:t>
            </a:r>
          </a:p>
          <a:p>
            <a:pPr>
              <a:buNone/>
            </a:pPr>
            <a:r>
              <a:rPr lang="ru-RU" b="1" dirty="0" err="1" smtClean="0">
                <a:solidFill>
                  <a:srgbClr val="002060"/>
                </a:solidFill>
              </a:rPr>
              <a:t>Эл.почта</a:t>
            </a:r>
            <a:r>
              <a:rPr lang="ru-RU" b="1" dirty="0" smtClean="0">
                <a:solidFill>
                  <a:srgbClr val="002060"/>
                </a:solidFill>
              </a:rPr>
              <a:t>: </a:t>
            </a:r>
            <a:r>
              <a:rPr lang="ru-RU" b="1" dirty="0" err="1" smtClean="0">
                <a:solidFill>
                  <a:srgbClr val="002060"/>
                </a:solidFill>
              </a:rPr>
              <a:t>untur@crimeaedu.ru</a:t>
            </a: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Сайт: </a:t>
            </a:r>
            <a:r>
              <a:rPr lang="en-US" b="1" dirty="0" smtClean="0">
                <a:solidFill>
                  <a:srgbClr val="002060"/>
                </a:solidFill>
              </a:rPr>
              <a:t>http://crimuntur.ru</a:t>
            </a: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5" name="Рисунок 4" descr="лого(1)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8" y="3595350"/>
            <a:ext cx="3257552" cy="3262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white"/>
              </a:solidFill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415165040"/>
              </p:ext>
            </p:extLst>
          </p:nvPr>
        </p:nvGraphicFramePr>
        <p:xfrm>
          <a:off x="285720" y="285728"/>
          <a:ext cx="8568952" cy="61789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 descr="лого(1).gi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147816" y="2000240"/>
            <a:ext cx="2924382" cy="2928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11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 txBox="1">
            <a:spLocks/>
          </p:cNvSpPr>
          <p:nvPr/>
        </p:nvSpPr>
        <p:spPr>
          <a:xfrm>
            <a:off x="368757" y="2204865"/>
            <a:ext cx="8496374" cy="25922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 cap="flat" cmpd="sng" algn="ctr">
            <a:noFill/>
            <a:prstDash val="solid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cs typeface="Times New Roman" pitchFamily="18" charset="0"/>
              </a:rPr>
              <a:t>2. Учебно - методическая работа:</a:t>
            </a:r>
          </a:p>
          <a:p>
            <a:pPr marL="347663" indent="-342900">
              <a:buFontTx/>
              <a:buChar char="-"/>
            </a:pPr>
            <a:r>
              <a:rPr lang="ru-RU" sz="2000" b="1" dirty="0" smtClean="0">
                <a:solidFill>
                  <a:srgbClr val="002060"/>
                </a:solidFill>
                <a:cs typeface="Times New Roman" pitchFamily="18" charset="0"/>
              </a:rPr>
              <a:t>организация работы творческих объединений по дополнительным общеразвивающим программам туристско-краеведческой, физкультурно-спортивной, военно-патриотической направленности в 74 творческих объединениях 25 регионов Республики Крым; </a:t>
            </a:r>
            <a:endParaRPr lang="ru-RU" sz="2000" b="1" dirty="0">
              <a:solidFill>
                <a:srgbClr val="002060"/>
              </a:solidFill>
              <a:cs typeface="Times New Roman" pitchFamily="18" charset="0"/>
            </a:endParaRPr>
          </a:p>
          <a:p>
            <a:pPr marL="347663" indent="-342900">
              <a:buFontTx/>
              <a:buChar char="-"/>
            </a:pPr>
            <a:r>
              <a:rPr lang="ru-RU" sz="2000" b="1" dirty="0" smtClean="0">
                <a:solidFill>
                  <a:srgbClr val="002060"/>
                </a:solidFill>
                <a:cs typeface="Times New Roman" pitchFamily="18" charset="0"/>
              </a:rPr>
              <a:t>проведение профильных смен в детских оздоровительных центрах;</a:t>
            </a:r>
          </a:p>
          <a:p>
            <a:pPr marL="347663" indent="-342900">
              <a:buFontTx/>
              <a:buChar char="-"/>
            </a:pPr>
            <a:r>
              <a:rPr lang="ru-RU" sz="2000" b="1" dirty="0" smtClean="0">
                <a:solidFill>
                  <a:srgbClr val="002060"/>
                </a:solidFill>
                <a:cs typeface="Times New Roman" pitchFamily="18" charset="0"/>
              </a:rPr>
              <a:t>проведение семинаров с педагогами;</a:t>
            </a:r>
          </a:p>
          <a:p>
            <a:pPr marL="347663" indent="-342900">
              <a:buFontTx/>
              <a:buChar char="-"/>
            </a:pPr>
            <a:r>
              <a:rPr lang="ru-RU" sz="2000" b="1" dirty="0" smtClean="0">
                <a:solidFill>
                  <a:srgbClr val="002060"/>
                </a:solidFill>
                <a:cs typeface="Times New Roman" pitchFamily="18" charset="0"/>
              </a:rPr>
              <a:t>инструктивно-методические совещания.</a:t>
            </a: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331912" y="341040"/>
            <a:ext cx="8424936" cy="5676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 cap="flat" cmpd="sng" algn="ctr">
            <a:noFill/>
            <a:prstDash val="solid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F6FC6">
                    <a:lumMod val="50000"/>
                  </a:srgbClr>
                </a:solidFill>
                <a:cs typeface="Times New Roman" pitchFamily="18" charset="0"/>
              </a:rPr>
              <a:t>Работа центра</a:t>
            </a:r>
          </a:p>
        </p:txBody>
      </p:sp>
      <p:sp>
        <p:nvSpPr>
          <p:cNvPr id="15" name="Подзаголовок 2"/>
          <p:cNvSpPr txBox="1">
            <a:spLocks/>
          </p:cNvSpPr>
          <p:nvPr/>
        </p:nvSpPr>
        <p:spPr>
          <a:xfrm>
            <a:off x="368757" y="1052737"/>
            <a:ext cx="8532093" cy="9361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 cap="flat" cmpd="sng" algn="ctr">
            <a:noFill/>
            <a:prstDash val="solid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92500" lnSpcReduction="10000"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1. Воспитательная работа: 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   Организация и проведение республиканских мероприятий, подготовка и отправка на Всероссийские этапы конкурсов и соревнований.</a:t>
            </a:r>
          </a:p>
        </p:txBody>
      </p:sp>
      <p:sp>
        <p:nvSpPr>
          <p:cNvPr id="16" name="Подзаголовок 2"/>
          <p:cNvSpPr txBox="1">
            <a:spLocks/>
          </p:cNvSpPr>
          <p:nvPr/>
        </p:nvSpPr>
        <p:spPr>
          <a:xfrm>
            <a:off x="404476" y="5013176"/>
            <a:ext cx="8424936" cy="8640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 cap="flat" cmpd="sng" algn="ctr">
            <a:noFill/>
            <a:prstDash val="solid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3. Формирование ресурсной сети туристско-краеведческой и спортивной направленности.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13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576064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Республиканские мероприятия 2017 года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836712"/>
            <a:ext cx="8856984" cy="5760640"/>
          </a:xfrm>
        </p:spPr>
        <p:txBody>
          <a:bodyPr>
            <a:normAutofit fontScale="92500" lnSpcReduction="10000"/>
          </a:bodyPr>
          <a:lstStyle/>
          <a:p>
            <a:pPr marL="137160" indent="0"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1. Республиканский этапа всероссийских соревнований по волейболу «Серебряный мяч»</a:t>
            </a:r>
          </a:p>
          <a:p>
            <a:pPr marL="137160" indent="0"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2. Республиканский этап всероссийской военно-спортивной игры «Победа».</a:t>
            </a:r>
          </a:p>
          <a:p>
            <a:pPr marL="137160" indent="0"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3. 63 республиканский туристский слет.</a:t>
            </a:r>
          </a:p>
          <a:p>
            <a:pPr marL="137160" indent="0"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4. Республиканский </a:t>
            </a:r>
            <a:r>
              <a:rPr lang="ru-RU" sz="1800" dirty="0">
                <a:solidFill>
                  <a:schemeClr val="bg1"/>
                </a:solidFill>
              </a:rPr>
              <a:t>этап </a:t>
            </a:r>
            <a:r>
              <a:rPr lang="ru-RU" sz="1800" dirty="0" smtClean="0">
                <a:solidFill>
                  <a:schemeClr val="bg1"/>
                </a:solidFill>
              </a:rPr>
              <a:t>всероссийской олимпиады по школьному краеведению.</a:t>
            </a:r>
          </a:p>
          <a:p>
            <a:pPr marL="137160" indent="0"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5.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smtClean="0">
                <a:solidFill>
                  <a:schemeClr val="bg1"/>
                </a:solidFill>
              </a:rPr>
              <a:t>Республиканская патриотическая краеведческая конференция «Крым - наш общий дом».</a:t>
            </a:r>
          </a:p>
          <a:p>
            <a:pPr marL="137160" indent="0"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6. </a:t>
            </a:r>
            <a:r>
              <a:rPr lang="ru-RU" sz="1800" dirty="0">
                <a:solidFill>
                  <a:schemeClr val="bg1"/>
                </a:solidFill>
              </a:rPr>
              <a:t>Республиканский этап в</a:t>
            </a:r>
            <a:r>
              <a:rPr lang="ru-RU" sz="1800" dirty="0" smtClean="0">
                <a:solidFill>
                  <a:schemeClr val="bg1"/>
                </a:solidFill>
              </a:rPr>
              <a:t>сероссийского конкурса исследовательских краеведческих работ «Отечество».</a:t>
            </a:r>
          </a:p>
          <a:p>
            <a:pPr marL="137160" indent="0"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7. Первенство Республики Крым по туристско-спортивному многоборью «Крымские каникулы».</a:t>
            </a:r>
          </a:p>
          <a:p>
            <a:pPr marL="137160" indent="0"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8. Республиканский этап паспортизации (регистрации) музеев.</a:t>
            </a:r>
          </a:p>
          <a:p>
            <a:pPr marL="137160" indent="0"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9. </a:t>
            </a:r>
            <a:r>
              <a:rPr lang="ru-RU" sz="1800" dirty="0">
                <a:solidFill>
                  <a:schemeClr val="bg1"/>
                </a:solidFill>
              </a:rPr>
              <a:t>Республиканский этапа всероссийских соревнований </a:t>
            </a:r>
            <a:r>
              <a:rPr lang="ru-RU" sz="1800" dirty="0" smtClean="0">
                <a:solidFill>
                  <a:schemeClr val="bg1"/>
                </a:solidFill>
              </a:rPr>
              <a:t> по мини-футболу.</a:t>
            </a:r>
          </a:p>
          <a:p>
            <a:pPr marL="137160" indent="0"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10. </a:t>
            </a:r>
            <a:r>
              <a:rPr lang="ru-RU" sz="1800" dirty="0">
                <a:solidFill>
                  <a:schemeClr val="bg1"/>
                </a:solidFill>
              </a:rPr>
              <a:t>Республиканский этапа всероссийских </a:t>
            </a:r>
            <a:r>
              <a:rPr lang="ru-RU" sz="1800" dirty="0" smtClean="0">
                <a:solidFill>
                  <a:schemeClr val="bg1"/>
                </a:solidFill>
              </a:rPr>
              <a:t>спортивных игр школьников «Президентские спортивные игры».</a:t>
            </a:r>
          </a:p>
          <a:p>
            <a:pPr marL="137160" indent="0"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11. </a:t>
            </a:r>
            <a:r>
              <a:rPr lang="ru-RU" sz="1800" dirty="0">
                <a:solidFill>
                  <a:schemeClr val="bg1"/>
                </a:solidFill>
              </a:rPr>
              <a:t>Республиканский этапа всероссийских соревнований </a:t>
            </a:r>
            <a:r>
              <a:rPr lang="ru-RU" sz="1800" dirty="0" smtClean="0">
                <a:solidFill>
                  <a:schemeClr val="bg1"/>
                </a:solidFill>
              </a:rPr>
              <a:t> по самбо.</a:t>
            </a:r>
          </a:p>
          <a:p>
            <a:pPr marL="137160" indent="0"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12. </a:t>
            </a:r>
            <a:r>
              <a:rPr lang="ru-RU" sz="1800" dirty="0">
                <a:solidFill>
                  <a:schemeClr val="bg1"/>
                </a:solidFill>
              </a:rPr>
              <a:t>Республиканский этапа </a:t>
            </a:r>
            <a:r>
              <a:rPr lang="ru-RU" sz="1800" dirty="0" smtClean="0">
                <a:solidFill>
                  <a:schemeClr val="bg1"/>
                </a:solidFill>
              </a:rPr>
              <a:t>всероссийских спортивных </a:t>
            </a:r>
            <a:r>
              <a:rPr lang="ru-RU" sz="1800" dirty="0">
                <a:solidFill>
                  <a:schemeClr val="bg1"/>
                </a:solidFill>
              </a:rPr>
              <a:t>соревнований </a:t>
            </a:r>
            <a:r>
              <a:rPr lang="ru-RU" sz="1800" dirty="0" smtClean="0">
                <a:solidFill>
                  <a:schemeClr val="bg1"/>
                </a:solidFill>
              </a:rPr>
              <a:t> школьников «Президентские состязания».</a:t>
            </a:r>
          </a:p>
          <a:p>
            <a:pPr marL="137160" indent="0"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13. Турнир по баскетболу «</a:t>
            </a:r>
            <a:r>
              <a:rPr lang="ru-RU" sz="1800" dirty="0" err="1" smtClean="0">
                <a:solidFill>
                  <a:schemeClr val="bg1"/>
                </a:solidFill>
              </a:rPr>
              <a:t>Локобаскет</a:t>
            </a:r>
            <a:r>
              <a:rPr lang="ru-RU" sz="1800" dirty="0" smtClean="0">
                <a:solidFill>
                  <a:schemeClr val="bg1"/>
                </a:solidFill>
              </a:rPr>
              <a:t>  Школьная лига» в рамках общероссийского проекта «Баскетбол в школу».</a:t>
            </a:r>
          </a:p>
          <a:p>
            <a:pPr marL="137160" indent="0"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14. Республиканский этап всероссийских соревнований «Школа безопасности».</a:t>
            </a:r>
          </a:p>
          <a:p>
            <a:pPr marL="137160" indent="0"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15. Организация отдыха и оздоровления детей в Республике Крым.</a:t>
            </a:r>
            <a:endParaRPr lang="ru-RU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328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640960" cy="72008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Участие делегаций Республики Крым во Всероссийских мероприятиях. (113 учащихся)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836712"/>
            <a:ext cx="9036496" cy="6021288"/>
          </a:xfrm>
        </p:spPr>
        <p:txBody>
          <a:bodyPr>
            <a:noAutofit/>
          </a:bodyPr>
          <a:lstStyle/>
          <a:p>
            <a:pPr marL="137160" indent="0">
              <a:buNone/>
            </a:pPr>
            <a:r>
              <a:rPr lang="ru-RU" sz="1600" dirty="0" smtClean="0">
                <a:solidFill>
                  <a:schemeClr val="bg1"/>
                </a:solidFill>
              </a:rPr>
              <a:t>1. В финале всероссийского </a:t>
            </a:r>
            <a:r>
              <a:rPr lang="ru-RU" sz="1600" dirty="0">
                <a:solidFill>
                  <a:schemeClr val="bg1"/>
                </a:solidFill>
              </a:rPr>
              <a:t>конкурса исследовательских краеведческих </a:t>
            </a:r>
            <a:r>
              <a:rPr lang="ru-RU" sz="1600" dirty="0" smtClean="0">
                <a:solidFill>
                  <a:schemeClr val="bg1"/>
                </a:solidFill>
              </a:rPr>
              <a:t>работ учащихся Отечество». (3-е участников)</a:t>
            </a:r>
          </a:p>
          <a:p>
            <a:pPr marL="137160" indent="0">
              <a:buNone/>
            </a:pPr>
            <a:r>
              <a:rPr lang="ru-RU" sz="1600" dirty="0" smtClean="0">
                <a:solidFill>
                  <a:schemeClr val="bg1"/>
                </a:solidFill>
              </a:rPr>
              <a:t>2. В </a:t>
            </a:r>
            <a:r>
              <a:rPr lang="en-US" sz="1600" dirty="0" smtClean="0">
                <a:solidFill>
                  <a:schemeClr val="bg1"/>
                </a:solidFill>
              </a:rPr>
              <a:t>XII </a:t>
            </a:r>
            <a:r>
              <a:rPr lang="ru-RU" sz="1600" dirty="0" smtClean="0">
                <a:solidFill>
                  <a:schemeClr val="bg1"/>
                </a:solidFill>
              </a:rPr>
              <a:t>межрегиональных соревнованиях учащихся «Школа безопасности» Южного федерального округа. (8 </a:t>
            </a:r>
            <a:r>
              <a:rPr lang="ru-RU" sz="1600" dirty="0">
                <a:solidFill>
                  <a:schemeClr val="bg1"/>
                </a:solidFill>
              </a:rPr>
              <a:t>участников</a:t>
            </a:r>
            <a:r>
              <a:rPr lang="ru-RU" sz="1600" dirty="0" smtClean="0">
                <a:solidFill>
                  <a:schemeClr val="bg1"/>
                </a:solidFill>
              </a:rPr>
              <a:t>)</a:t>
            </a:r>
            <a:endParaRPr lang="ru-RU" sz="1600" dirty="0">
              <a:solidFill>
                <a:schemeClr val="bg1"/>
              </a:solidFill>
            </a:endParaRPr>
          </a:p>
          <a:p>
            <a:pPr marL="137160" indent="0">
              <a:buNone/>
            </a:pPr>
            <a:r>
              <a:rPr lang="ru-RU" sz="1600" dirty="0" smtClean="0">
                <a:solidFill>
                  <a:schemeClr val="bg1"/>
                </a:solidFill>
              </a:rPr>
              <a:t>3. Во всероссийском слете юных краеведов: историков, географов, этнографов, туристов и экологов.</a:t>
            </a:r>
            <a:r>
              <a:rPr lang="ru-RU" sz="1600" dirty="0">
                <a:solidFill>
                  <a:schemeClr val="bg1"/>
                </a:solidFill>
              </a:rPr>
              <a:t> (8 участников)</a:t>
            </a:r>
          </a:p>
          <a:p>
            <a:pPr marL="137160" indent="0">
              <a:buNone/>
            </a:pPr>
            <a:r>
              <a:rPr lang="ru-RU" sz="1600" dirty="0" smtClean="0">
                <a:solidFill>
                  <a:schemeClr val="bg1"/>
                </a:solidFill>
              </a:rPr>
              <a:t> 4. Во всероссийских соревнованиях среди обучающихся по ориентированию на местности «Герои Севастополя». (6 участников</a:t>
            </a:r>
            <a:r>
              <a:rPr lang="ru-RU" sz="1600" dirty="0">
                <a:solidFill>
                  <a:schemeClr val="bg1"/>
                </a:solidFill>
              </a:rPr>
              <a:t>)</a:t>
            </a:r>
          </a:p>
          <a:p>
            <a:pPr marL="137160" indent="0">
              <a:buNone/>
            </a:pPr>
            <a:r>
              <a:rPr lang="ru-RU" sz="1600" dirty="0" smtClean="0">
                <a:solidFill>
                  <a:schemeClr val="bg1"/>
                </a:solidFill>
              </a:rPr>
              <a:t>5. В первенстве России  по туризму на пешеходных дистанциях среди обучающихся. Европейская зона. </a:t>
            </a:r>
            <a:r>
              <a:rPr lang="ru-RU" sz="1600" dirty="0">
                <a:solidFill>
                  <a:schemeClr val="bg1"/>
                </a:solidFill>
              </a:rPr>
              <a:t>(8 участников)</a:t>
            </a:r>
          </a:p>
          <a:p>
            <a:pPr marL="137160" indent="0">
              <a:buNone/>
            </a:pPr>
            <a:r>
              <a:rPr lang="ru-RU" sz="1600" dirty="0" smtClean="0">
                <a:solidFill>
                  <a:schemeClr val="bg1"/>
                </a:solidFill>
              </a:rPr>
              <a:t> 6.  Во всероссийском этапе всероссийских спортивных игр школьников «Президентские спортивные игры».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smtClean="0">
                <a:solidFill>
                  <a:schemeClr val="bg1"/>
                </a:solidFill>
              </a:rPr>
              <a:t>(19 </a:t>
            </a:r>
            <a:r>
              <a:rPr lang="ru-RU" sz="1600" dirty="0">
                <a:solidFill>
                  <a:schemeClr val="bg1"/>
                </a:solidFill>
              </a:rPr>
              <a:t>участников)</a:t>
            </a:r>
          </a:p>
          <a:p>
            <a:pPr marL="137160" indent="0">
              <a:buNone/>
            </a:pPr>
            <a:r>
              <a:rPr lang="ru-RU" sz="1600" dirty="0" smtClean="0">
                <a:solidFill>
                  <a:schemeClr val="bg1"/>
                </a:solidFill>
              </a:rPr>
              <a:t> 7. В финале всероссийской военно-спортивной игры «Победа». (10 участников</a:t>
            </a:r>
            <a:r>
              <a:rPr lang="ru-RU" sz="1600" dirty="0">
                <a:solidFill>
                  <a:schemeClr val="bg1"/>
                </a:solidFill>
              </a:rPr>
              <a:t>)</a:t>
            </a:r>
          </a:p>
          <a:p>
            <a:pPr marL="137160" indent="0">
              <a:buNone/>
            </a:pPr>
            <a:r>
              <a:rPr lang="ru-RU" sz="1600" dirty="0" smtClean="0">
                <a:solidFill>
                  <a:schemeClr val="bg1"/>
                </a:solidFill>
              </a:rPr>
              <a:t>8. </a:t>
            </a:r>
            <a:r>
              <a:rPr lang="ru-RU" sz="1600" dirty="0">
                <a:solidFill>
                  <a:schemeClr val="bg1"/>
                </a:solidFill>
              </a:rPr>
              <a:t>Во всероссийском этапе всероссийских спортивных </a:t>
            </a:r>
            <a:r>
              <a:rPr lang="ru-RU" sz="1600" dirty="0" smtClean="0">
                <a:solidFill>
                  <a:schemeClr val="bg1"/>
                </a:solidFill>
              </a:rPr>
              <a:t>соревнований </a:t>
            </a:r>
            <a:r>
              <a:rPr lang="ru-RU" sz="1600" dirty="0">
                <a:solidFill>
                  <a:schemeClr val="bg1"/>
                </a:solidFill>
              </a:rPr>
              <a:t>школьников «</a:t>
            </a:r>
            <a:r>
              <a:rPr lang="ru-RU" sz="1600" dirty="0" smtClean="0">
                <a:solidFill>
                  <a:schemeClr val="bg1"/>
                </a:solidFill>
              </a:rPr>
              <a:t>Президентские состязания». (город -16 участников, село - 8 </a:t>
            </a:r>
            <a:r>
              <a:rPr lang="ru-RU" sz="1600" dirty="0">
                <a:solidFill>
                  <a:schemeClr val="bg1"/>
                </a:solidFill>
              </a:rPr>
              <a:t>участников)</a:t>
            </a:r>
          </a:p>
          <a:p>
            <a:pPr marL="137160" indent="0">
              <a:buNone/>
            </a:pPr>
            <a:r>
              <a:rPr lang="ru-RU" sz="1600" dirty="0" smtClean="0">
                <a:solidFill>
                  <a:schemeClr val="bg1"/>
                </a:solidFill>
              </a:rPr>
              <a:t>9. В туристском слете Союзного государства. (10 </a:t>
            </a:r>
            <a:r>
              <a:rPr lang="ru-RU" sz="1600" dirty="0">
                <a:solidFill>
                  <a:schemeClr val="bg1"/>
                </a:solidFill>
              </a:rPr>
              <a:t>участников)</a:t>
            </a:r>
          </a:p>
          <a:p>
            <a:pPr marL="137160" indent="0">
              <a:buNone/>
            </a:pPr>
            <a:r>
              <a:rPr lang="ru-RU" sz="1600" dirty="0" smtClean="0">
                <a:solidFill>
                  <a:schemeClr val="bg1"/>
                </a:solidFill>
              </a:rPr>
              <a:t>10. В туре по Республике Армения в рамках проекта «Партнерство школ-побратимов».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smtClean="0">
                <a:solidFill>
                  <a:schemeClr val="bg1"/>
                </a:solidFill>
              </a:rPr>
              <a:t>(4 </a:t>
            </a:r>
            <a:r>
              <a:rPr lang="ru-RU" sz="1600" dirty="0">
                <a:solidFill>
                  <a:schemeClr val="bg1"/>
                </a:solidFill>
              </a:rPr>
              <a:t>участников)</a:t>
            </a:r>
          </a:p>
          <a:p>
            <a:pPr marL="137160" indent="0">
              <a:buNone/>
            </a:pPr>
            <a:r>
              <a:rPr lang="ru-RU" sz="1600" dirty="0" smtClean="0">
                <a:solidFill>
                  <a:schemeClr val="bg1"/>
                </a:solidFill>
              </a:rPr>
              <a:t> 11. В финале всероссийского конкурса музеев образовательных организаций Российской Федерации. (2 </a:t>
            </a:r>
            <a:r>
              <a:rPr lang="ru-RU" sz="1600" dirty="0">
                <a:solidFill>
                  <a:schemeClr val="bg1"/>
                </a:solidFill>
              </a:rPr>
              <a:t>участников</a:t>
            </a:r>
            <a:r>
              <a:rPr lang="ru-RU" sz="1600" dirty="0" smtClean="0">
                <a:solidFill>
                  <a:schemeClr val="bg1"/>
                </a:solidFill>
              </a:rPr>
              <a:t>)</a:t>
            </a:r>
          </a:p>
          <a:p>
            <a:pPr marL="137160" indent="0">
              <a:buNone/>
            </a:pPr>
            <a:r>
              <a:rPr lang="ru-RU" sz="1600" dirty="0" smtClean="0">
                <a:solidFill>
                  <a:schemeClr val="bg1"/>
                </a:solidFill>
              </a:rPr>
              <a:t>12. Во всероссийском конкурсе </a:t>
            </a:r>
            <a:r>
              <a:rPr lang="ru-RU" sz="1600" dirty="0">
                <a:solidFill>
                  <a:schemeClr val="bg1"/>
                </a:solidFill>
              </a:rPr>
              <a:t>на знание символов и атрибутов государственной власти РФ </a:t>
            </a:r>
            <a:r>
              <a:rPr lang="ru-RU" sz="1600" dirty="0" smtClean="0">
                <a:solidFill>
                  <a:schemeClr val="bg1"/>
                </a:solidFill>
              </a:rPr>
              <a:t> (11 участников)</a:t>
            </a:r>
            <a:endParaRPr lang="ru-RU" sz="1600" dirty="0">
              <a:solidFill>
                <a:schemeClr val="bg1"/>
              </a:solidFill>
              <a:latin typeface="Calibri"/>
              <a:ea typeface="Calibri"/>
              <a:cs typeface="Times New Roman"/>
            </a:endParaRPr>
          </a:p>
          <a:p>
            <a:pPr marL="137160" indent="0">
              <a:buNone/>
            </a:pPr>
            <a:endParaRPr lang="ru-RU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74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 txBox="1">
            <a:spLocks/>
          </p:cNvSpPr>
          <p:nvPr/>
        </p:nvSpPr>
        <p:spPr>
          <a:xfrm>
            <a:off x="179512" y="188640"/>
            <a:ext cx="8424936" cy="88290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 cap="flat" cmpd="sng" algn="ctr">
            <a:noFill/>
            <a:prstDash val="solid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77500" lnSpcReduction="20000"/>
          </a:bodyPr>
          <a:lstStyle/>
          <a:p>
            <a:pPr algn="ctr"/>
            <a:r>
              <a:rPr lang="ru-RU" sz="4000" b="1" dirty="0" smtClean="0">
                <a:solidFill>
                  <a:srgbClr val="0F6FC6">
                    <a:lumMod val="50000"/>
                  </a:srgbClr>
                </a:solidFill>
                <a:cs typeface="Times New Roman" pitchFamily="18" charset="0"/>
              </a:rPr>
              <a:t>Республиканские краеведческие мероприятия 2017-18 учебного года 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1207310"/>
              </p:ext>
            </p:extLst>
          </p:nvPr>
        </p:nvGraphicFramePr>
        <p:xfrm>
          <a:off x="251520" y="1196752"/>
          <a:ext cx="8712968" cy="5055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35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66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971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55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ru-RU" dirty="0" smtClean="0"/>
                        <a:t>Название мероприятия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ru-RU" dirty="0" smtClean="0"/>
                        <a:t>Сроки </a:t>
                      </a:r>
                      <a:r>
                        <a:rPr lang="ru-RU" sz="1600" dirty="0" smtClean="0"/>
                        <a:t>муниципального</a:t>
                      </a:r>
                      <a:r>
                        <a:rPr lang="ru-RU" dirty="0" smtClean="0"/>
                        <a:t> этапа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ru-RU" dirty="0" smtClean="0"/>
                        <a:t>Сроки </a:t>
                      </a:r>
                      <a:r>
                        <a:rPr lang="ru-RU" sz="1600" dirty="0" smtClean="0"/>
                        <a:t>республиканского </a:t>
                      </a:r>
                      <a:r>
                        <a:rPr lang="ru-RU" dirty="0" smtClean="0"/>
                        <a:t>этапа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ru-RU" dirty="0" smtClean="0"/>
                        <a:t>Сроки </a:t>
                      </a:r>
                      <a:r>
                        <a:rPr lang="ru-RU" sz="1600" dirty="0" smtClean="0"/>
                        <a:t>всероссийского </a:t>
                      </a:r>
                      <a:r>
                        <a:rPr lang="ru-RU" dirty="0" smtClean="0"/>
                        <a:t>этапа</a:t>
                      </a:r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2460"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</a:rPr>
                        <a:t>Всероссийская олимпиада по школьному краеведению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 1 </a:t>
                      </a:r>
                      <a:r>
                        <a:rPr lang="ru-RU" dirty="0" smtClean="0"/>
                        <a:t>апреля</a:t>
                      </a:r>
                      <a:r>
                        <a:rPr lang="ru-RU" baseline="0" dirty="0" smtClean="0"/>
                        <a:t> по 31 мая 2018г.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</a:t>
                      </a:r>
                      <a:r>
                        <a:rPr lang="ru-RU" baseline="0" dirty="0" smtClean="0"/>
                        <a:t> 1 июня по 20 сентября 2018 г.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Октябрь</a:t>
                      </a:r>
                      <a:r>
                        <a:rPr lang="ru-RU" baseline="0" dirty="0" smtClean="0"/>
                        <a:t> </a:t>
                      </a:r>
                    </a:p>
                    <a:p>
                      <a:pPr algn="ctr"/>
                      <a:r>
                        <a:rPr lang="ru-RU" baseline="0" dirty="0" smtClean="0"/>
                        <a:t>2018 г.</a:t>
                      </a:r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12148"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ru-RU" sz="1900" b="1" dirty="0" smtClean="0">
                          <a:solidFill>
                            <a:srgbClr val="002060"/>
                          </a:solidFill>
                        </a:rPr>
                        <a:t>Патриотическая краеведческая конференция учащихся образовательных учреждений </a:t>
                      </a:r>
                      <a:r>
                        <a:rPr lang="ru-RU" sz="2000" b="1" dirty="0" smtClean="0">
                          <a:solidFill>
                            <a:srgbClr val="002060"/>
                          </a:solidFill>
                        </a:rPr>
                        <a:t>Республики Крым «Крым – наш общий дом»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Январь-февраль </a:t>
                      </a:r>
                    </a:p>
                    <a:p>
                      <a:pPr algn="ctr"/>
                      <a:r>
                        <a:rPr lang="ru-RU" dirty="0" smtClean="0"/>
                        <a:t>2018 г.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</a:t>
                      </a:r>
                      <a:r>
                        <a:rPr lang="ru-RU" baseline="0" dirty="0" smtClean="0"/>
                        <a:t> марта-</a:t>
                      </a:r>
                    </a:p>
                    <a:p>
                      <a:pPr algn="ctr"/>
                      <a:r>
                        <a:rPr lang="ru-RU" baseline="0" dirty="0" smtClean="0"/>
                        <a:t>11 апреля </a:t>
                      </a:r>
                    </a:p>
                    <a:p>
                      <a:pPr algn="ctr"/>
                      <a:r>
                        <a:rPr lang="ru-RU" baseline="0" dirty="0" smtClean="0"/>
                        <a:t>2018г.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6324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</a:rPr>
                        <a:t>Всероссийский конкурс исследовательских краеведческих работ учащихся «Отечество»</a:t>
                      </a:r>
                      <a:endParaRPr lang="ru-RU" sz="20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Сентябрь-ноябрь</a:t>
                      </a:r>
                    </a:p>
                    <a:p>
                      <a:pPr algn="ctr"/>
                      <a:r>
                        <a:rPr lang="ru-RU" dirty="0" smtClean="0"/>
                        <a:t>2017 г.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 ноябрь-</a:t>
                      </a:r>
                    </a:p>
                    <a:p>
                      <a:pPr algn="ctr"/>
                      <a:r>
                        <a:rPr lang="ru-RU" dirty="0" smtClean="0"/>
                        <a:t>15 декабря 2017 г.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Февраль-апрель</a:t>
                      </a:r>
                    </a:p>
                    <a:p>
                      <a:pPr algn="ctr"/>
                      <a:r>
                        <a:rPr lang="ru-RU" dirty="0" smtClean="0"/>
                        <a:t>2018 г.</a:t>
                      </a:r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213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 txBox="1">
            <a:spLocks/>
          </p:cNvSpPr>
          <p:nvPr/>
        </p:nvSpPr>
        <p:spPr>
          <a:xfrm>
            <a:off x="0" y="0"/>
            <a:ext cx="9144000" cy="4643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 cap="flat" cmpd="sng" algn="ctr">
            <a:noFill/>
            <a:prstDash val="solid"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/>
          <a:p>
            <a:pPr algn="ctr"/>
            <a:r>
              <a:rPr lang="ru-RU" sz="2000" b="1" dirty="0" smtClean="0">
                <a:solidFill>
                  <a:srgbClr val="0F6FC6">
                    <a:lumMod val="50000"/>
                  </a:srgbClr>
                </a:solidFill>
                <a:cs typeface="Times New Roman" pitchFamily="18" charset="0"/>
              </a:rPr>
              <a:t>Участие регионов  в краеведческих мероприятиях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887626"/>
              </p:ext>
            </p:extLst>
          </p:nvPr>
        </p:nvGraphicFramePr>
        <p:xfrm>
          <a:off x="0" y="464335"/>
          <a:ext cx="9108504" cy="6491116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13976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8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79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79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79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79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79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77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7794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7794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7794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7794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7794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77949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77949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77949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77949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77949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277949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277949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277949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277949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277949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277949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277949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277949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358333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  <a:gridCol w="322830">
                  <a:extLst>
                    <a:ext uri="{9D8B030D-6E8A-4147-A177-3AD203B41FA5}">
                      <a16:colId xmlns:a16="http://schemas.microsoft.com/office/drawing/2014/main" val="20027"/>
                    </a:ext>
                  </a:extLst>
                </a:gridCol>
              </a:tblGrid>
              <a:tr h="228361">
                <a:tc rowSpan="2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Наименование конкурсной программы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chemeClr val="bg1"/>
                          </a:solidFill>
                          <a:effectLst/>
                        </a:rPr>
                        <a:t>Количество участников, результативность</a:t>
                      </a:r>
                      <a:endParaRPr lang="ru-RU" sz="7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5514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Алушта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 vert="vert27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Армянск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 vert="vert27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Джанкой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 vert="vert27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Евпатория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 vert="vert27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1"/>
                          </a:solidFill>
                          <a:effectLst/>
                        </a:rPr>
                        <a:t>Керчь</a:t>
                      </a:r>
                      <a:endParaRPr lang="ru-RU" sz="9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 vert="vert27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Красноперекопск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 vert="vert27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Саки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 vert="vert27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Симферополь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 vert="vert27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Судак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 vert="vert27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Феодосия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 vert="vert27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Ялта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 vert="vert27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Бахчисарайский р-н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 vert="vert27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Белогорский р-н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 vert="vert27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</a:rPr>
                        <a:t>Джанкойский</a:t>
                      </a: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 р-н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 vert="vert27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Кировский р-н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 vert="vert27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Красногвардейский р-н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 vert="vert27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</a:rPr>
                        <a:t>Красноперекопский</a:t>
                      </a: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 р-н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 vert="vert27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Ленинский р-н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 vert="vert27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Нижнегорский р-н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 vert="vert27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Первомайский р-н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 vert="vert27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</a:rPr>
                        <a:t>Раздольненский</a:t>
                      </a: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 р-н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 vert="vert27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</a:rPr>
                        <a:t>Сакский</a:t>
                      </a: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 р-н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 vert="vert27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Симферопольский р-н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 vert="vert27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Советский р-н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 vert="vert27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Черноморский р-н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 vert="vert27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ГБОУ ДО РК  "ЦДЮТК"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 vert="vert27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4414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</a:rPr>
                        <a:t>«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</a:rPr>
                        <a:t>Дорогами подвига и славы»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err="1">
                          <a:solidFill>
                            <a:schemeClr val="bg1"/>
                          </a:solidFill>
                          <a:effectLst/>
                        </a:rPr>
                        <a:t>респ</a:t>
                      </a:r>
                      <a:r>
                        <a:rPr lang="ru-RU" sz="700" dirty="0">
                          <a:solidFill>
                            <a:schemeClr val="bg1"/>
                          </a:solidFill>
                          <a:effectLst/>
                        </a:rPr>
                        <a:t>. </a:t>
                      </a:r>
                      <a:r>
                        <a:rPr lang="ru-RU" sz="700" dirty="0" err="1">
                          <a:solidFill>
                            <a:schemeClr val="bg1"/>
                          </a:solidFill>
                          <a:effectLst/>
                        </a:rPr>
                        <a:t>эт</a:t>
                      </a:r>
                      <a:r>
                        <a:rPr lang="ru-RU" sz="700" dirty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endParaRPr lang="ru-RU" sz="7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46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chemeClr val="bg1"/>
                          </a:solidFill>
                          <a:effectLst/>
                        </a:rPr>
                        <a:t>III место</a:t>
                      </a:r>
                      <a:endParaRPr lang="ru-RU" sz="7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44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chemeClr val="bg1"/>
                          </a:solidFill>
                          <a:effectLst/>
                        </a:rPr>
                        <a:t>II место</a:t>
                      </a:r>
                      <a:endParaRPr lang="ru-RU" sz="7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23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chemeClr val="bg1"/>
                          </a:solidFill>
                          <a:effectLst/>
                        </a:rPr>
                        <a:t>I место</a:t>
                      </a:r>
                      <a:endParaRPr lang="ru-RU" sz="7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298"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  <a:effectLst/>
                        </a:rPr>
                        <a:t>«</a:t>
                      </a: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</a:rPr>
                        <a:t>Отечество»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err="1">
                          <a:solidFill>
                            <a:schemeClr val="bg1"/>
                          </a:solidFill>
                          <a:effectLst/>
                        </a:rPr>
                        <a:t>респ</a:t>
                      </a:r>
                      <a:r>
                        <a:rPr lang="ru-RU" sz="700" dirty="0">
                          <a:solidFill>
                            <a:schemeClr val="bg1"/>
                          </a:solidFill>
                          <a:effectLst/>
                        </a:rPr>
                        <a:t>. </a:t>
                      </a:r>
                      <a:r>
                        <a:rPr lang="ru-RU" sz="700" dirty="0" err="1">
                          <a:solidFill>
                            <a:schemeClr val="bg1"/>
                          </a:solidFill>
                          <a:effectLst/>
                        </a:rPr>
                        <a:t>эт</a:t>
                      </a:r>
                      <a:r>
                        <a:rPr lang="ru-RU" sz="700" dirty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endParaRPr lang="ru-RU" sz="7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02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chemeClr val="bg1"/>
                          </a:solidFill>
                          <a:effectLst/>
                        </a:rPr>
                        <a:t>III место</a:t>
                      </a:r>
                      <a:endParaRPr lang="ru-RU" sz="7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02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chemeClr val="bg1"/>
                          </a:solidFill>
                          <a:effectLst/>
                        </a:rPr>
                        <a:t>II место</a:t>
                      </a:r>
                      <a:endParaRPr lang="ru-RU" sz="7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02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chemeClr val="bg1"/>
                          </a:solidFill>
                          <a:effectLst/>
                        </a:rPr>
                        <a:t>I место</a:t>
                      </a:r>
                      <a:endParaRPr lang="ru-RU" sz="7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04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chemeClr val="bg1"/>
                          </a:solidFill>
                          <a:effectLst/>
                        </a:rPr>
                        <a:t>призёр </a:t>
                      </a:r>
                      <a:r>
                        <a:rPr lang="ru-RU" sz="700" dirty="0" err="1" smtClean="0">
                          <a:solidFill>
                            <a:schemeClr val="bg1"/>
                          </a:solidFill>
                          <a:effectLst/>
                        </a:rPr>
                        <a:t>всеросс</a:t>
                      </a:r>
                      <a:endParaRPr lang="ru-RU" sz="7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5372">
                <a:tc row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</a:rPr>
                        <a:t>XXVI  республиканская краеведческая олимпиада </a:t>
                      </a:r>
                      <a:br>
                        <a:rPr lang="ru-RU" sz="1400" dirty="0">
                          <a:solidFill>
                            <a:schemeClr val="bg1"/>
                          </a:solidFill>
                          <a:effectLst/>
                        </a:rPr>
                      </a:b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err="1">
                          <a:solidFill>
                            <a:schemeClr val="bg1"/>
                          </a:solidFill>
                          <a:effectLst/>
                        </a:rPr>
                        <a:t>респ</a:t>
                      </a:r>
                      <a:r>
                        <a:rPr lang="ru-RU" sz="700" dirty="0">
                          <a:solidFill>
                            <a:schemeClr val="bg1"/>
                          </a:solidFill>
                          <a:effectLst/>
                        </a:rPr>
                        <a:t>. </a:t>
                      </a:r>
                      <a:r>
                        <a:rPr lang="ru-RU" sz="700" dirty="0" err="1">
                          <a:solidFill>
                            <a:schemeClr val="bg1"/>
                          </a:solidFill>
                          <a:effectLst/>
                        </a:rPr>
                        <a:t>эт</a:t>
                      </a:r>
                      <a:r>
                        <a:rPr lang="ru-RU" sz="700" dirty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endParaRPr lang="ru-RU" sz="7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53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chemeClr val="bg1"/>
                          </a:solidFill>
                          <a:effectLst/>
                        </a:rPr>
                        <a:t>III место</a:t>
                      </a:r>
                      <a:endParaRPr lang="ru-RU" sz="7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02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chemeClr val="bg1"/>
                          </a:solidFill>
                          <a:effectLst/>
                        </a:rPr>
                        <a:t>II место</a:t>
                      </a:r>
                      <a:endParaRPr lang="ru-RU" sz="7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02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chemeClr val="bg1"/>
                          </a:solidFill>
                          <a:effectLst/>
                        </a:rPr>
                        <a:t>I место</a:t>
                      </a:r>
                      <a:endParaRPr lang="ru-RU" sz="7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04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chemeClr val="bg1"/>
                          </a:solidFill>
                          <a:effectLst/>
                        </a:rPr>
                        <a:t>призёр </a:t>
                      </a:r>
                      <a:r>
                        <a:rPr lang="ru-RU" sz="700" dirty="0" err="1" smtClean="0">
                          <a:solidFill>
                            <a:schemeClr val="bg1"/>
                          </a:solidFill>
                          <a:effectLst/>
                        </a:rPr>
                        <a:t>всеросс</a:t>
                      </a:r>
                      <a:endParaRPr lang="ru-RU" sz="7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04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chemeClr val="bg1"/>
                          </a:solidFill>
                          <a:effectLst/>
                        </a:rPr>
                        <a:t>побед. </a:t>
                      </a:r>
                      <a:r>
                        <a:rPr lang="ru-RU" sz="700" dirty="0" err="1" smtClean="0">
                          <a:solidFill>
                            <a:schemeClr val="bg1"/>
                          </a:solidFill>
                          <a:effectLst/>
                        </a:rPr>
                        <a:t>всеросс</a:t>
                      </a:r>
                      <a:endParaRPr lang="ru-RU" sz="7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5633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</a:rPr>
                        <a:t>Республиканский конкурс </a:t>
                      </a:r>
                      <a:r>
                        <a:rPr lang="ru-RU" sz="1400" dirty="0" smtClean="0">
                          <a:solidFill>
                            <a:schemeClr val="bg1"/>
                          </a:solidFill>
                          <a:effectLst/>
                        </a:rPr>
                        <a:t>музеев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err="1">
                          <a:solidFill>
                            <a:schemeClr val="bg1"/>
                          </a:solidFill>
                          <a:effectLst/>
                        </a:rPr>
                        <a:t>респ</a:t>
                      </a:r>
                      <a:r>
                        <a:rPr lang="ru-RU" sz="700" dirty="0">
                          <a:solidFill>
                            <a:schemeClr val="bg1"/>
                          </a:solidFill>
                          <a:effectLst/>
                        </a:rPr>
                        <a:t>. </a:t>
                      </a:r>
                      <a:r>
                        <a:rPr lang="ru-RU" sz="700" dirty="0" err="1">
                          <a:solidFill>
                            <a:schemeClr val="bg1"/>
                          </a:solidFill>
                          <a:effectLst/>
                        </a:rPr>
                        <a:t>эт</a:t>
                      </a:r>
                      <a:r>
                        <a:rPr lang="ru-RU" sz="700" dirty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endParaRPr lang="ru-RU" sz="7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59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chemeClr val="bg1"/>
                          </a:solidFill>
                          <a:effectLst/>
                        </a:rPr>
                        <a:t>III место</a:t>
                      </a:r>
                      <a:endParaRPr lang="ru-RU" sz="7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56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chemeClr val="bg1"/>
                          </a:solidFill>
                          <a:effectLst/>
                        </a:rPr>
                        <a:t>II место</a:t>
                      </a:r>
                      <a:endParaRPr lang="ru-RU" sz="7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940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chemeClr val="bg1"/>
                          </a:solidFill>
                          <a:effectLst/>
                        </a:rPr>
                        <a:t>I место</a:t>
                      </a:r>
                      <a:endParaRPr lang="ru-RU" sz="7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85633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  <a:effectLst/>
                        </a:rPr>
                        <a:t>«</a:t>
                      </a: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</a:rPr>
                        <a:t>Крым – наш общий дом»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err="1">
                          <a:solidFill>
                            <a:schemeClr val="bg1"/>
                          </a:solidFill>
                          <a:effectLst/>
                        </a:rPr>
                        <a:t>респ</a:t>
                      </a:r>
                      <a:r>
                        <a:rPr lang="ru-RU" sz="700" dirty="0">
                          <a:solidFill>
                            <a:schemeClr val="bg1"/>
                          </a:solidFill>
                          <a:effectLst/>
                        </a:rPr>
                        <a:t>. </a:t>
                      </a:r>
                      <a:r>
                        <a:rPr lang="ru-RU" sz="700" dirty="0" err="1">
                          <a:solidFill>
                            <a:schemeClr val="bg1"/>
                          </a:solidFill>
                          <a:effectLst/>
                        </a:rPr>
                        <a:t>эт</a:t>
                      </a:r>
                      <a:r>
                        <a:rPr lang="ru-RU" sz="700" dirty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endParaRPr lang="ru-RU" sz="7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859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chemeClr val="bg1"/>
                          </a:solidFill>
                          <a:effectLst/>
                        </a:rPr>
                        <a:t>III место</a:t>
                      </a:r>
                      <a:endParaRPr lang="ru-RU" sz="7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856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chemeClr val="bg1"/>
                          </a:solidFill>
                          <a:effectLst/>
                        </a:rPr>
                        <a:t>II место</a:t>
                      </a:r>
                      <a:endParaRPr lang="ru-RU" sz="7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3443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chemeClr val="bg1"/>
                          </a:solidFill>
                          <a:effectLst/>
                        </a:rPr>
                        <a:t>I место</a:t>
                      </a:r>
                      <a:endParaRPr lang="ru-RU" sz="7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32" marR="243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489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 txBox="1">
            <a:spLocks/>
          </p:cNvSpPr>
          <p:nvPr/>
        </p:nvSpPr>
        <p:spPr>
          <a:xfrm>
            <a:off x="357158" y="188640"/>
            <a:ext cx="8424936" cy="88290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 cap="flat" cmpd="sng" algn="ctr">
            <a:noFill/>
            <a:prstDash val="solid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77500" lnSpcReduction="20000"/>
          </a:bodyPr>
          <a:lstStyle/>
          <a:p>
            <a:pPr algn="ctr"/>
            <a:r>
              <a:rPr lang="ru-RU" sz="4000" b="1" dirty="0">
                <a:solidFill>
                  <a:srgbClr val="0F6FC6">
                    <a:lumMod val="50000"/>
                  </a:srgbClr>
                </a:solidFill>
                <a:cs typeface="Times New Roman" pitchFamily="18" charset="0"/>
              </a:rPr>
              <a:t>Республиканские </a:t>
            </a:r>
            <a:r>
              <a:rPr lang="ru-RU" sz="4000" b="1" dirty="0" smtClean="0">
                <a:solidFill>
                  <a:srgbClr val="0F6FC6">
                    <a:lumMod val="50000"/>
                  </a:srgbClr>
                </a:solidFill>
                <a:cs typeface="Times New Roman" pitchFamily="18" charset="0"/>
              </a:rPr>
              <a:t>туристские </a:t>
            </a:r>
            <a:r>
              <a:rPr lang="ru-RU" sz="4000" b="1" dirty="0">
                <a:solidFill>
                  <a:srgbClr val="0F6FC6">
                    <a:lumMod val="50000"/>
                  </a:srgbClr>
                </a:solidFill>
                <a:cs typeface="Times New Roman" pitchFamily="18" charset="0"/>
              </a:rPr>
              <a:t>мероприятия 2017-18 учебного года 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1249916"/>
              </p:ext>
            </p:extLst>
          </p:nvPr>
        </p:nvGraphicFramePr>
        <p:xfrm>
          <a:off x="285720" y="1500174"/>
          <a:ext cx="8572560" cy="3410266"/>
        </p:xfrm>
        <a:graphic>
          <a:graphicData uri="http://schemas.openxmlformats.org/drawingml/2006/table">
            <a:tbl>
              <a:tblPr firstRow="1" bandRow="1">
                <a:effectLst>
                  <a:reflection blurRad="6350" stA="50000" endA="300" endPos="38500" dist="50800" dir="5400000" sy="-100000" algn="bl" rotWithShape="0"/>
                </a:effectLst>
                <a:tableStyleId>{5C22544A-7EE6-4342-B048-85BDC9FD1C3A}</a:tableStyleId>
              </a:tblPr>
              <a:tblGrid>
                <a:gridCol w="33575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01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16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431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9002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Название мероприятия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Сроки муниципального этапа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Сроки республиканского этапа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Сроки Всероссийского этапа</a:t>
                      </a:r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2936"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</a:rPr>
                        <a:t>64-й республиканский туристский слет обучающихся образовательных учреждений Республики Крым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Сентябрь 2017 г. –</a:t>
                      </a:r>
                    </a:p>
                    <a:p>
                      <a:pPr algn="ctr"/>
                      <a:r>
                        <a:rPr lang="ru-RU" dirty="0" smtClean="0"/>
                        <a:t>март 2018 г. 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Апрель – май 2018</a:t>
                      </a:r>
                      <a:r>
                        <a:rPr lang="ru-RU" baseline="0" dirty="0" smtClean="0"/>
                        <a:t> г.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Июль – сентябрь 2018 г.</a:t>
                      </a:r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213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147248" cy="476672"/>
          </a:xfrm>
        </p:spPr>
        <p:txBody>
          <a:bodyPr/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Участие регионов в туристских мероприятиях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548680"/>
            <a:ext cx="9144000" cy="6120680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6365947"/>
              </p:ext>
            </p:extLst>
          </p:nvPr>
        </p:nvGraphicFramePr>
        <p:xfrm>
          <a:off x="395537" y="692695"/>
          <a:ext cx="8280920" cy="5892863"/>
        </p:xfrm>
        <a:graphic>
          <a:graphicData uri="http://schemas.openxmlformats.org/drawingml/2006/table">
            <a:tbl>
              <a:tblPr/>
              <a:tblGrid>
                <a:gridCol w="3393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16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403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095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7107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75" marR="45775" marT="83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Название мероприятия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75" marR="45775" marT="83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Количество участников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75" marR="45775" marT="83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Регионы, принявшие участие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3375"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1.1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75" marR="45775" marT="83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Первенство РК по спорт туризму в рамках 63 туристского слета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75" marR="45775" marT="83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56 </a:t>
                      </a:r>
                      <a:endParaRPr lang="ru-RU" sz="14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участников в республиканском этапе </a:t>
                      </a:r>
                      <a:endParaRPr lang="ru-RU" sz="14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75" marR="45775" marT="83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  Города - Евпатория, Керчь.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  Районы - Симферопольский, Ленинский, Белогорский, Нижнегорский, Черноморский.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86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 </a:t>
                      </a:r>
                      <a:r>
                        <a:rPr lang="ru-RU" sz="14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участников </a:t>
                      </a:r>
                      <a:r>
                        <a:rPr lang="ru-RU" sz="14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во всероссийском этапе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75" marR="45775" marT="83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2681"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1.2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75" marR="45775" marT="83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Первенство РК по конкурсной программе в рамках 63 туристского слета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75" marR="45775" marT="83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80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участников в республиканском этапе 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75" marR="45775" marT="83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  Города - Евпатория, Керчь, Судак.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  Районы - Симферопольский, Ленинский, Белогорский, Нижнегорский, Черноморский, Бахчисарайский, </a:t>
                      </a:r>
                      <a:r>
                        <a:rPr lang="ru-RU" sz="14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Раздольненский</a:t>
                      </a: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.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53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 </a:t>
                      </a:r>
                      <a:r>
                        <a:rPr lang="ru-RU" sz="14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участников </a:t>
                      </a:r>
                      <a:r>
                        <a:rPr lang="ru-RU" sz="14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во всероссийском этапе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75" marR="45775" marT="83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4078"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75" marR="45775" marT="83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Республиканский этап Всероссийских соревнований «Школа безопасности»</a:t>
                      </a:r>
                      <a:endParaRPr lang="ru-RU" sz="14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75" marR="45775" marT="83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56 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участников в республиканском этапе 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75" marR="45775" marT="83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Города – </a:t>
                      </a:r>
                      <a:r>
                        <a:rPr lang="ru-RU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Феодосия</a:t>
                      </a: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, Керчь.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Районы - Симферопольский, </a:t>
                      </a:r>
                      <a:r>
                        <a:rPr lang="ru-RU" sz="14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Джанкойский</a:t>
                      </a: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4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Красноперекопский</a:t>
                      </a: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, Ленинский, Белогорский, Нижнегорский, Черноморский, Бахчисарайский, </a:t>
                      </a:r>
                      <a:r>
                        <a:rPr lang="ru-RU" sz="14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Раздольненский</a:t>
                      </a: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207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 </a:t>
                      </a:r>
                      <a:r>
                        <a:rPr lang="ru-RU" sz="14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участников </a:t>
                      </a:r>
                      <a:r>
                        <a:rPr lang="ru-RU" sz="14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во всероссийском этапе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75" marR="45775" marT="83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19886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75" marR="45775" marT="83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Первенство Республики Крым по туристско-спортивному многоборью «Крымские каникулы»</a:t>
                      </a:r>
                      <a:endParaRPr lang="ru-RU" sz="14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75" marR="45775" marT="83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161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участников в республиканском этапе 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75" marR="45775" marT="83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Города - Керчь, Феодосия.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Районы - Симферопольский, Ленинский, Белогорский, Нижнегорский.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019886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75" marR="45775" marT="83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Фестиваль конкурс пешеходного туризма «Крымская осень 2016»</a:t>
                      </a:r>
                      <a:endParaRPr lang="ru-RU" sz="14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75" marR="45775" marT="83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112 </a:t>
                      </a:r>
                      <a:endParaRPr lang="ru-RU" sz="14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участников в республиканском этапе </a:t>
                      </a:r>
                      <a:endParaRPr lang="ru-RU" sz="14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775" marR="45775" marT="83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Города  - Евпатория, Керчь, Симферополь, Феодосия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Районы - </a:t>
                      </a: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Симферопольский, Ленинский, Белогорский, </a:t>
                      </a:r>
                      <a:r>
                        <a:rPr lang="ru-RU" sz="14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Раздольненский</a:t>
                      </a: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46713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1">
      <a:dk1>
        <a:sysClr val="windowText" lastClr="000000"/>
      </a:dk1>
      <a:lt1>
        <a:sysClr val="window" lastClr="FFFFFF"/>
      </a:lt1>
      <a:dk2>
        <a:srgbClr val="59A9F2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Апекс">
  <a:themeElements>
    <a:clrScheme name="Другая 1">
      <a:dk1>
        <a:sysClr val="windowText" lastClr="000000"/>
      </a:dk1>
      <a:lt1>
        <a:sysClr val="window" lastClr="FFFFFF"/>
      </a:lt1>
      <a:dk2>
        <a:srgbClr val="59A9F2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Апекс">
  <a:themeElements>
    <a:clrScheme name="Другая 1">
      <a:dk1>
        <a:sysClr val="windowText" lastClr="000000"/>
      </a:dk1>
      <a:lt1>
        <a:sysClr val="window" lastClr="FFFFFF"/>
      </a:lt1>
      <a:dk2>
        <a:srgbClr val="59A9F2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1585</TotalTime>
  <Words>2379</Words>
  <Application>Microsoft Office PowerPoint</Application>
  <PresentationFormat>Экран (4:3)</PresentationFormat>
  <Paragraphs>1641</Paragraphs>
  <Slides>17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17</vt:i4>
      </vt:variant>
    </vt:vector>
  </HeadingPairs>
  <TitlesOfParts>
    <vt:vector size="28" baseType="lpstr">
      <vt:lpstr>Arial</vt:lpstr>
      <vt:lpstr>Book Antiqua</vt:lpstr>
      <vt:lpstr>Calibri</vt:lpstr>
      <vt:lpstr>Lucida Sans</vt:lpstr>
      <vt:lpstr>Times New Roman</vt:lpstr>
      <vt:lpstr>Wingdings</vt:lpstr>
      <vt:lpstr>Wingdings 2</vt:lpstr>
      <vt:lpstr>Wingdings 3</vt:lpstr>
      <vt:lpstr>Апекс</vt:lpstr>
      <vt:lpstr>1_Апекс</vt:lpstr>
      <vt:lpstr>2_Апекс</vt:lpstr>
      <vt:lpstr>Презентация PowerPoint</vt:lpstr>
      <vt:lpstr>Презентация PowerPoint</vt:lpstr>
      <vt:lpstr>Презентация PowerPoint</vt:lpstr>
      <vt:lpstr>Республиканские мероприятия 2017 года</vt:lpstr>
      <vt:lpstr>Участие делегаций Республики Крым во Всероссийских мероприятиях. (113 учащихся)</vt:lpstr>
      <vt:lpstr>Презентация PowerPoint</vt:lpstr>
      <vt:lpstr>Презентация PowerPoint</vt:lpstr>
      <vt:lpstr>Презентация PowerPoint</vt:lpstr>
      <vt:lpstr>Участие регионов в туристских мероприятиях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ПК</cp:lastModifiedBy>
  <cp:revision>133</cp:revision>
  <cp:lastPrinted>2017-09-25T13:54:14Z</cp:lastPrinted>
  <dcterms:created xsi:type="dcterms:W3CDTF">2015-08-24T15:47:52Z</dcterms:created>
  <dcterms:modified xsi:type="dcterms:W3CDTF">2017-09-26T06:22:50Z</dcterms:modified>
</cp:coreProperties>
</file>