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56" r:id="rId4"/>
  </p:sldMasterIdLst>
  <p:sldIdLst>
    <p:sldId id="257" r:id="rId5"/>
    <p:sldId id="290" r:id="rId6"/>
    <p:sldId id="291" r:id="rId7"/>
    <p:sldId id="294" r:id="rId8"/>
    <p:sldId id="293" r:id="rId9"/>
    <p:sldId id="300" r:id="rId10"/>
    <p:sldId id="301" r:id="rId11"/>
    <p:sldId id="296" r:id="rId12"/>
    <p:sldId id="297" r:id="rId13"/>
    <p:sldId id="303" r:id="rId14"/>
    <p:sldId id="304" r:id="rId15"/>
    <p:sldId id="298" r:id="rId16"/>
    <p:sldId id="299" r:id="rId17"/>
    <p:sldId id="305" r:id="rId18"/>
    <p:sldId id="267" r:id="rId19"/>
    <p:sldId id="289" r:id="rId20"/>
    <p:sldId id="282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356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23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81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5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4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0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50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3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5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18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0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8050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7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3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60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08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97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2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7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69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3323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06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8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4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55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66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95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3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08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4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4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45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10.11.2017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90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404664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20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20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32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423610"/>
            <a:ext cx="3429024" cy="34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83467"/>
              </p:ext>
            </p:extLst>
          </p:nvPr>
        </p:nvGraphicFramePr>
        <p:xfrm>
          <a:off x="395536" y="116632"/>
          <a:ext cx="8496944" cy="655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874"/>
                <a:gridCol w="2021390"/>
                <a:gridCol w="1368152"/>
                <a:gridCol w="1156538"/>
                <a:gridCol w="1219726"/>
                <a:gridCol w="2376264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Города и районы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</a:t>
                      </a:r>
                      <a:r>
                        <a:rPr lang="ru-RU" sz="1200" b="1" dirty="0">
                          <a:effectLst/>
                        </a:rPr>
                        <a:t>объединений </a:t>
                      </a:r>
                      <a:r>
                        <a:rPr lang="ru-RU" sz="1200" dirty="0" smtClean="0">
                          <a:effectLst/>
                        </a:rPr>
                        <a:t>туристско-краеведческой </a:t>
                      </a:r>
                      <a:r>
                        <a:rPr lang="ru-RU" sz="1200" dirty="0">
                          <a:effectLst/>
                        </a:rPr>
                        <a:t>направленности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Численность детей принимавших участие в экскурсиях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Численность детей принимавших участие в походах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Регионы,  принимающие участие в республиканских мероприятиях туристско-краеведческой направленности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Армянск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Алушта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Белогорск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Бахчисарай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Джанкой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Евпатория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Керчь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Красноперекопск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 ?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Симферополь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Судак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Феодосия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Ялта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Джанкойский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 Вольное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Красногвардейский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Красноперекопский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Ленинский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Нижнегорский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Первомайский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Раздольненский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</a:t>
                      </a:r>
                      <a:r>
                        <a:rPr lang="ru-RU" sz="1200" dirty="0" err="1" smtClean="0">
                          <a:effectLst/>
                        </a:rPr>
                        <a:t>Стахурский</a:t>
                      </a:r>
                      <a:r>
                        <a:rPr lang="ru-RU" sz="1200" dirty="0" smtClean="0">
                          <a:effectLst/>
                        </a:rPr>
                        <a:t> И.И.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Сакский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Симферопольский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Чистенькое, Доброе, Винницкая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Советский район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  <a:tr h="19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Черноморский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3" marR="424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3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Республиканские мероприятия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туристско-краеведческой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направленности: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Первенство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РК по спорт туризму в рамках 63 туристского слета,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 Всероссийских соревнований «Школа безопасности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Первенство Республики Крым по туристско-спортивному многоборью «Крымские каникулы»,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Фестиваль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конкурс пешеходного туризма «Крымская осень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2017»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Творческие объединения ГБОУ ДО РК «ЦДЮТК» туристско-краеведческой направленности.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83264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Симферопольский район: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«Донская школа»  - </a:t>
            </a:r>
            <a:r>
              <a:rPr lang="ru-RU" sz="1600" dirty="0" err="1" smtClean="0">
                <a:solidFill>
                  <a:schemeClr val="bg1"/>
                </a:solidFill>
              </a:rPr>
              <a:t>Аппазов</a:t>
            </a:r>
            <a:r>
              <a:rPr lang="ru-RU" sz="1600" dirty="0" smtClean="0">
                <a:solidFill>
                  <a:schemeClr val="bg1"/>
                </a:solidFill>
              </a:rPr>
              <a:t> С.М. «Школа туризма»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«Николаевская школа» - Омельченко Ю.В. «Юные туристы-спортсмены»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</a:t>
            </a:r>
            <a:r>
              <a:rPr lang="ru-RU" sz="1600" dirty="0" err="1" smtClean="0">
                <a:solidFill>
                  <a:schemeClr val="bg1"/>
                </a:solidFill>
              </a:rPr>
              <a:t>Денисовская</a:t>
            </a:r>
            <a:r>
              <a:rPr lang="ru-RU" sz="1600" dirty="0" smtClean="0">
                <a:solidFill>
                  <a:schemeClr val="bg1"/>
                </a:solidFill>
              </a:rPr>
              <a:t> СОШ» -Быкадорова А.А. «Юные ориентировщики»</a:t>
            </a:r>
          </a:p>
          <a:p>
            <a:pPr marL="13716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МБОУ </a:t>
            </a: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</a:rPr>
              <a:t>Залесненская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СОШ» </a:t>
            </a:r>
            <a:r>
              <a:rPr lang="ru-RU" sz="1600" dirty="0" err="1" smtClean="0">
                <a:solidFill>
                  <a:schemeClr val="bg1"/>
                </a:solidFill>
              </a:rPr>
              <a:t>Каталимова</a:t>
            </a:r>
            <a:r>
              <a:rPr lang="ru-RU" sz="1600" dirty="0" smtClean="0">
                <a:solidFill>
                  <a:schemeClr val="bg1"/>
                </a:solidFill>
              </a:rPr>
              <a:t> А.Н. «Краеведение»</a:t>
            </a:r>
            <a:endParaRPr lang="ru-RU" sz="16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Ленинский район: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</a:t>
            </a:r>
            <a:r>
              <a:rPr lang="ru-RU" sz="1600" dirty="0" err="1" smtClean="0">
                <a:solidFill>
                  <a:schemeClr val="bg1"/>
                </a:solidFill>
              </a:rPr>
              <a:t>Виноградненская</a:t>
            </a:r>
            <a:r>
              <a:rPr lang="ru-RU" sz="1600" dirty="0" smtClean="0">
                <a:solidFill>
                  <a:schemeClr val="bg1"/>
                </a:solidFill>
              </a:rPr>
              <a:t> СОШ» </a:t>
            </a:r>
            <a:r>
              <a:rPr lang="ru-RU" sz="1600" dirty="0" err="1" smtClean="0">
                <a:solidFill>
                  <a:schemeClr val="bg1"/>
                </a:solidFill>
              </a:rPr>
              <a:t>Сосунович</a:t>
            </a:r>
            <a:r>
              <a:rPr lang="ru-RU" sz="1600" dirty="0" smtClean="0">
                <a:solidFill>
                  <a:schemeClr val="bg1"/>
                </a:solidFill>
              </a:rPr>
              <a:t> Т.Ю. «Туристы-краеведы»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</a:t>
            </a:r>
            <a:r>
              <a:rPr lang="ru-RU" sz="1600" dirty="0" err="1" smtClean="0">
                <a:solidFill>
                  <a:schemeClr val="bg1"/>
                </a:solidFill>
              </a:rPr>
              <a:t>Виноградненская</a:t>
            </a:r>
            <a:r>
              <a:rPr lang="ru-RU" sz="1600" dirty="0" smtClean="0">
                <a:solidFill>
                  <a:schemeClr val="bg1"/>
                </a:solidFill>
              </a:rPr>
              <a:t> СОШ» </a:t>
            </a:r>
            <a:r>
              <a:rPr lang="ru-RU" sz="1600" dirty="0" err="1" smtClean="0">
                <a:solidFill>
                  <a:schemeClr val="bg1"/>
                </a:solidFill>
              </a:rPr>
              <a:t>Демо</a:t>
            </a:r>
            <a:r>
              <a:rPr lang="ru-RU" sz="1600" dirty="0" smtClean="0">
                <a:solidFill>
                  <a:schemeClr val="bg1"/>
                </a:solidFill>
              </a:rPr>
              <a:t> Л.Н. «Краеведение»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«Кировская СОШ» </a:t>
            </a:r>
            <a:r>
              <a:rPr lang="ru-RU" sz="1600" dirty="0" err="1" smtClean="0">
                <a:solidFill>
                  <a:schemeClr val="bg1"/>
                </a:solidFill>
              </a:rPr>
              <a:t>Сосунович</a:t>
            </a:r>
            <a:r>
              <a:rPr lang="ru-RU" sz="1600" dirty="0" smtClean="0">
                <a:solidFill>
                  <a:schemeClr val="bg1"/>
                </a:solidFill>
              </a:rPr>
              <a:t> А.Ю. «Туристы-краеведы»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Нижнегорский район: 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«Чкаловская СОШ»  Егорова Т.В. «Пешеходный туризм»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Белогорский район: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</a:t>
            </a:r>
            <a:r>
              <a:rPr lang="ru-RU" sz="1600" dirty="0" err="1" smtClean="0">
                <a:solidFill>
                  <a:schemeClr val="bg1"/>
                </a:solidFill>
              </a:rPr>
              <a:t>Русаковская</a:t>
            </a:r>
            <a:r>
              <a:rPr lang="ru-RU" sz="1600" dirty="0" smtClean="0">
                <a:solidFill>
                  <a:schemeClr val="bg1"/>
                </a:solidFill>
              </a:rPr>
              <a:t> СОШ» Киричук В.О. «Пешеходный туризм»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</a:t>
            </a:r>
            <a:r>
              <a:rPr lang="ru-RU" sz="1600" dirty="0" err="1" smtClean="0">
                <a:solidFill>
                  <a:schemeClr val="bg1"/>
                </a:solidFill>
              </a:rPr>
              <a:t>Ароматнинская</a:t>
            </a:r>
            <a:r>
              <a:rPr lang="ru-RU" sz="1600" dirty="0" smtClean="0">
                <a:solidFill>
                  <a:schemeClr val="bg1"/>
                </a:solidFill>
              </a:rPr>
              <a:t> СОШ» </a:t>
            </a:r>
            <a:r>
              <a:rPr lang="ru-RU" sz="1600" dirty="0" err="1" smtClean="0">
                <a:solidFill>
                  <a:schemeClr val="bg1"/>
                </a:solidFill>
              </a:rPr>
              <a:t>Дольникова</a:t>
            </a:r>
            <a:r>
              <a:rPr lang="ru-RU" sz="1600" dirty="0" smtClean="0">
                <a:solidFill>
                  <a:schemeClr val="bg1"/>
                </a:solidFill>
              </a:rPr>
              <a:t> О.М. «Юные путешественники»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</a:t>
            </a:r>
            <a:r>
              <a:rPr lang="ru-RU" sz="1600" dirty="0" err="1" smtClean="0">
                <a:solidFill>
                  <a:schemeClr val="bg1"/>
                </a:solidFill>
              </a:rPr>
              <a:t>Ароматнинская</a:t>
            </a:r>
            <a:r>
              <a:rPr lang="ru-RU" sz="1600" dirty="0" smtClean="0">
                <a:solidFill>
                  <a:schemeClr val="bg1"/>
                </a:solidFill>
              </a:rPr>
              <a:t> СОШ» Мельник М.Л.  «Спортивный туризм»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Черноморский район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МБОУ «</a:t>
            </a:r>
            <a:r>
              <a:rPr lang="ru-RU" sz="1600" dirty="0" err="1" smtClean="0">
                <a:solidFill>
                  <a:schemeClr val="bg1"/>
                </a:solidFill>
              </a:rPr>
              <a:t>Межводнинская</a:t>
            </a:r>
            <a:r>
              <a:rPr lang="ru-RU" sz="1600" dirty="0" smtClean="0">
                <a:solidFill>
                  <a:schemeClr val="bg1"/>
                </a:solidFill>
              </a:rPr>
              <a:t> СОШ» </a:t>
            </a:r>
            <a:r>
              <a:rPr lang="ru-RU" sz="1600" dirty="0" err="1" smtClean="0">
                <a:solidFill>
                  <a:schemeClr val="bg1"/>
                </a:solidFill>
              </a:rPr>
              <a:t>Дружникова</a:t>
            </a:r>
            <a:r>
              <a:rPr lang="ru-RU" sz="1600" dirty="0" smtClean="0">
                <a:solidFill>
                  <a:schemeClr val="bg1"/>
                </a:solidFill>
              </a:rPr>
              <a:t> Л.А. «Спортивный туризм»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Красногвардейский район: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ГБОУ ДО РК «ЦДЮТК» </a:t>
            </a:r>
            <a:r>
              <a:rPr lang="ru-RU" sz="1600" dirty="0" err="1" smtClean="0">
                <a:solidFill>
                  <a:schemeClr val="bg1"/>
                </a:solidFill>
              </a:rPr>
              <a:t>Абраимов</a:t>
            </a:r>
            <a:r>
              <a:rPr lang="ru-RU" sz="1600" dirty="0" smtClean="0">
                <a:solidFill>
                  <a:schemeClr val="bg1"/>
                </a:solidFill>
              </a:rPr>
              <a:t> А.Ф. «Школа туризма»</a:t>
            </a:r>
          </a:p>
          <a:p>
            <a:pPr marL="13716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МБОУ </a:t>
            </a:r>
            <a:r>
              <a:rPr lang="ru-RU" sz="1600" dirty="0" smtClean="0">
                <a:solidFill>
                  <a:schemeClr val="bg1"/>
                </a:solidFill>
              </a:rPr>
              <a:t>«Полтавская  </a:t>
            </a:r>
            <a:r>
              <a:rPr lang="ru-RU" sz="1600" dirty="0">
                <a:solidFill>
                  <a:schemeClr val="bg1"/>
                </a:solidFill>
              </a:rPr>
              <a:t>СОШ» </a:t>
            </a:r>
            <a:r>
              <a:rPr lang="ru-RU" sz="1600" dirty="0" smtClean="0">
                <a:solidFill>
                  <a:schemeClr val="bg1"/>
                </a:solidFill>
              </a:rPr>
              <a:t>Григорьев Ю.С. «Школа туризма»</a:t>
            </a:r>
          </a:p>
          <a:p>
            <a:pPr marL="13716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МБОУ </a:t>
            </a: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</a:rPr>
              <a:t>Янтарнинская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>
                <a:solidFill>
                  <a:schemeClr val="bg1"/>
                </a:solidFill>
              </a:rPr>
              <a:t>СОШ»  </a:t>
            </a:r>
            <a:r>
              <a:rPr lang="ru-RU" sz="1600" dirty="0" err="1" smtClean="0">
                <a:solidFill>
                  <a:schemeClr val="bg1"/>
                </a:solidFill>
              </a:rPr>
              <a:t>Логачева</a:t>
            </a:r>
            <a:r>
              <a:rPr lang="ru-RU" sz="1600" dirty="0" smtClean="0">
                <a:solidFill>
                  <a:schemeClr val="bg1"/>
                </a:solidFill>
              </a:rPr>
              <a:t> Н.Б. «Краеведение»</a:t>
            </a:r>
            <a:endParaRPr lang="ru-RU" sz="16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7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Г. Симферополь: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МБОУ «СОШ №7» 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Кареба</a:t>
            </a:r>
            <a:r>
              <a:rPr lang="ru-RU" sz="1800" dirty="0" smtClean="0">
                <a:solidFill>
                  <a:schemeClr val="bg1"/>
                </a:solidFill>
              </a:rPr>
              <a:t> Е.В. «Краеведение»</a:t>
            </a: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</a:t>
            </a:r>
            <a:r>
              <a:rPr lang="ru-RU" sz="1800" dirty="0" smtClean="0">
                <a:solidFill>
                  <a:schemeClr val="bg1"/>
                </a:solidFill>
              </a:rPr>
              <a:t>«СОШ № 38» Ровенская Н.А. «Геологическое краеведение»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МБОУ «ОКЛ»  </a:t>
            </a:r>
            <a:r>
              <a:rPr lang="ru-RU" sz="1800" dirty="0" err="1" smtClean="0">
                <a:solidFill>
                  <a:schemeClr val="bg1"/>
                </a:solidFill>
              </a:rPr>
              <a:t>Пурига</a:t>
            </a:r>
            <a:r>
              <a:rPr lang="ru-RU" sz="1800" dirty="0" smtClean="0">
                <a:solidFill>
                  <a:schemeClr val="bg1"/>
                </a:solidFill>
              </a:rPr>
              <a:t> П.В. «Краеведение»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ГБСУ РК «Республиканский социально-реабилитационный центр для несовершеннолетних» Анфимова В.А. «Краеведение»</a:t>
            </a: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</a:t>
            </a:r>
            <a:r>
              <a:rPr lang="ru-RU" sz="1800" dirty="0" smtClean="0">
                <a:solidFill>
                  <a:schemeClr val="bg1"/>
                </a:solidFill>
              </a:rPr>
              <a:t>«СОШ № 13» 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Иванова Л.Г. «Краеведение»</a:t>
            </a: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</a:t>
            </a:r>
            <a:r>
              <a:rPr lang="ru-RU" sz="1800" dirty="0" smtClean="0">
                <a:solidFill>
                  <a:schemeClr val="bg1"/>
                </a:solidFill>
              </a:rPr>
              <a:t>«Школа-гимназия №1 им. Ушинского»  Борисов Д.А.  «Мир музея»</a:t>
            </a: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«Школа-гимназия №1 им. Ушинского»  </a:t>
            </a:r>
            <a:r>
              <a:rPr lang="ru-RU" sz="1800" dirty="0" smtClean="0">
                <a:solidFill>
                  <a:schemeClr val="bg1"/>
                </a:solidFill>
              </a:rPr>
              <a:t>Белявский С.А. «Историческое краеведение»</a:t>
            </a: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«Школа-гимназия </a:t>
            </a:r>
            <a:r>
              <a:rPr lang="ru-RU" sz="1800" dirty="0" smtClean="0">
                <a:solidFill>
                  <a:schemeClr val="bg1"/>
                </a:solidFill>
              </a:rPr>
              <a:t>№39»  Воронова Т.В. «Пешеходный туризм»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ФГАО ВО «КФУ </a:t>
            </a:r>
            <a:r>
              <a:rPr lang="ru-RU" sz="1800" dirty="0" err="1" smtClean="0">
                <a:solidFill>
                  <a:schemeClr val="bg1"/>
                </a:solidFill>
              </a:rPr>
              <a:t>им.Вернадского</a:t>
            </a:r>
            <a:r>
              <a:rPr lang="ru-RU" sz="1800" dirty="0" smtClean="0">
                <a:solidFill>
                  <a:schemeClr val="bg1"/>
                </a:solidFill>
              </a:rPr>
              <a:t>» Таврический колледж  Коваленко Ю.А., Царева Н.О. «Пешеходный туризм»</a:t>
            </a: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«СОШ № </a:t>
            </a:r>
            <a:r>
              <a:rPr lang="ru-RU" sz="1800" dirty="0" smtClean="0">
                <a:solidFill>
                  <a:schemeClr val="bg1"/>
                </a:solidFill>
              </a:rPr>
              <a:t>12»  </a:t>
            </a:r>
            <a:r>
              <a:rPr lang="ru-RU" sz="1800" dirty="0" err="1" smtClean="0">
                <a:solidFill>
                  <a:schemeClr val="bg1"/>
                </a:solidFill>
              </a:rPr>
              <a:t>Красновольский</a:t>
            </a:r>
            <a:r>
              <a:rPr lang="ru-RU" sz="1800" dirty="0" smtClean="0">
                <a:solidFill>
                  <a:schemeClr val="bg1"/>
                </a:solidFill>
              </a:rPr>
              <a:t> А.С. «Туристы-краеведы»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ГБОУ ДО РК «ЦДЮТК»  Федоров М.В.  </a:t>
            </a:r>
            <a:r>
              <a:rPr lang="ru-RU" sz="1800" dirty="0">
                <a:solidFill>
                  <a:schemeClr val="bg1"/>
                </a:solidFill>
              </a:rPr>
              <a:t>«Туристы-краеведы»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Г. Феодосия</a:t>
            </a: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</a:t>
            </a:r>
            <a:r>
              <a:rPr lang="ru-RU" sz="1800" dirty="0" smtClean="0">
                <a:solidFill>
                  <a:schemeClr val="bg1"/>
                </a:solidFill>
              </a:rPr>
              <a:t>«Школа № 15»  </a:t>
            </a:r>
            <a:r>
              <a:rPr lang="ru-RU" sz="1800" dirty="0" err="1" smtClean="0">
                <a:solidFill>
                  <a:schemeClr val="bg1"/>
                </a:solidFill>
              </a:rPr>
              <a:t>Пилявский</a:t>
            </a:r>
            <a:r>
              <a:rPr lang="ru-RU" sz="1800" dirty="0" smtClean="0">
                <a:solidFill>
                  <a:schemeClr val="bg1"/>
                </a:solidFill>
              </a:rPr>
              <a:t> А.Е. «Школа туризма»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Г. Евпатория</a:t>
            </a: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</a:t>
            </a:r>
            <a:r>
              <a:rPr lang="ru-RU" sz="1800" dirty="0" smtClean="0">
                <a:solidFill>
                  <a:schemeClr val="bg1"/>
                </a:solidFill>
              </a:rPr>
              <a:t>ФМП «УВК «Интеграл» Кожушко А.А. «Юный турист-спасатель»</a:t>
            </a: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</a:t>
            </a:r>
            <a:r>
              <a:rPr lang="ru-RU" sz="1800" dirty="0" smtClean="0">
                <a:solidFill>
                  <a:schemeClr val="bg1"/>
                </a:solidFill>
              </a:rPr>
              <a:t>«Гимназия им. Сельвинского» Шаповалов А.А. «Спортивный туризм и скалолазание»</a:t>
            </a: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МБОУ  </a:t>
            </a:r>
            <a:r>
              <a:rPr lang="ru-RU" sz="1800" dirty="0" smtClean="0">
                <a:solidFill>
                  <a:schemeClr val="bg1"/>
                </a:solidFill>
              </a:rPr>
              <a:t>ДОД  ЦДЮТ «Ровесник» </a:t>
            </a:r>
            <a:r>
              <a:rPr lang="ru-RU" sz="1800" dirty="0" err="1" smtClean="0">
                <a:solidFill>
                  <a:schemeClr val="bg1"/>
                </a:solidFill>
              </a:rPr>
              <a:t>Шаповалова</a:t>
            </a:r>
            <a:r>
              <a:rPr lang="ru-RU" sz="1800" dirty="0" smtClean="0">
                <a:solidFill>
                  <a:schemeClr val="bg1"/>
                </a:solidFill>
              </a:rPr>
              <a:t> Т.А</a:t>
            </a:r>
            <a:r>
              <a:rPr lang="ru-RU" sz="1800" dirty="0">
                <a:solidFill>
                  <a:schemeClr val="bg1"/>
                </a:solidFill>
              </a:rPr>
              <a:t>. «Спортивный туризм и </a:t>
            </a:r>
            <a:r>
              <a:rPr lang="ru-RU" sz="1800" dirty="0" smtClean="0">
                <a:solidFill>
                  <a:schemeClr val="bg1"/>
                </a:solidFill>
              </a:rPr>
              <a:t>скалолазание»</a:t>
            </a: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Г. Ялта</a:t>
            </a:r>
          </a:p>
          <a:p>
            <a:pPr marL="13716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МБОУ «Ялтинская СШ № 11» Карасева А.В. « Крым –жемчужина России.»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Сотрудничаем с г. Керчь </a:t>
            </a:r>
            <a:r>
              <a:rPr lang="ru-RU" sz="1800" dirty="0" smtClean="0">
                <a:solidFill>
                  <a:schemeClr val="bg1"/>
                </a:solidFill>
              </a:rPr>
              <a:t>МБОУ </a:t>
            </a:r>
            <a:r>
              <a:rPr lang="ru-RU" sz="1800" dirty="0">
                <a:solidFill>
                  <a:schemeClr val="bg1"/>
                </a:solidFill>
              </a:rPr>
              <a:t>ДО «ТКЦ «</a:t>
            </a:r>
            <a:r>
              <a:rPr lang="ru-RU" sz="1800" dirty="0" err="1">
                <a:solidFill>
                  <a:schemeClr val="bg1"/>
                </a:solidFill>
              </a:rPr>
              <a:t>Киммерия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Г. Феодосия  </a:t>
            </a:r>
            <a:r>
              <a:rPr lang="ru-RU" sz="1800" dirty="0" smtClean="0">
                <a:solidFill>
                  <a:schemeClr val="bg1"/>
                </a:solidFill>
              </a:rPr>
              <a:t>МБУ ЦДО «Интеллект»</a:t>
            </a: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8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Реализация проекта Самбо в школу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Участники проекта «Самбо в школу» - 21 образовательная организация.</a:t>
            </a:r>
          </a:p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Реализация проекта «Самбо в школу»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 Предмет «физическая культура».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2. Внеурочная деятельность.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 Дополнительное образование (секции)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4. Создание школьных спортивных клубов с приоритетным направлением самбо.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 460.jpg"/>
          <p:cNvPicPr>
            <a:picLocks noChangeAspect="1"/>
          </p:cNvPicPr>
          <p:nvPr/>
        </p:nvPicPr>
        <p:blipFill>
          <a:blip r:embed="rId2" cstate="print"/>
          <a:srcRect r="10226"/>
          <a:stretch>
            <a:fillRect/>
          </a:stretch>
        </p:blipFill>
        <p:spPr>
          <a:xfrm>
            <a:off x="3071802" y="3857628"/>
            <a:ext cx="3665726" cy="272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 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367240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1857364"/>
            <a:ext cx="4073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F6FC6">
                    <a:lumMod val="50000"/>
                  </a:srgbClr>
                </a:solidFill>
              </a:rPr>
              <a:t>   Современный конференц-зал на 20-25 мест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F6FC6">
                    <a:lumMod val="50000"/>
                  </a:srgbClr>
                </a:solidFill>
              </a:rPr>
              <a:t>   Автостоянка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F6FC6">
                    <a:lumMod val="50000"/>
                  </a:srgbClr>
                </a:solidFill>
              </a:rPr>
              <a:t>   </a:t>
            </a:r>
            <a:r>
              <a:rPr lang="en-US" sz="2000" b="1" dirty="0">
                <a:solidFill>
                  <a:srgbClr val="0F6FC6">
                    <a:lumMod val="50000"/>
                  </a:srgbClr>
                </a:solidFill>
              </a:rPr>
              <a:t>WI-FI</a:t>
            </a:r>
            <a:endParaRPr lang="ru-RU" sz="2000" b="1" dirty="0">
              <a:solidFill>
                <a:srgbClr val="0F6FC6">
                  <a:lumMod val="50000"/>
                </a:srgb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F6FC6">
                    <a:lumMod val="50000"/>
                  </a:srgbClr>
                </a:solidFill>
              </a:rPr>
              <a:t>   количество мест -71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19478" y="244892"/>
            <a:ext cx="8136904" cy="10064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algn="ctr"/>
            <a:r>
              <a:rPr lang="ru-RU" sz="3600" b="1" spc="150" dirty="0">
                <a:ln w="11430"/>
                <a:solidFill>
                  <a:srgbClr val="0F6FC6">
                    <a:lumMod val="50000"/>
                  </a:srgbClr>
                </a:solidFill>
                <a:ea typeface="Times New Roman" pitchFamily="18" charset="0"/>
                <a:cs typeface="Times New Roman" pitchFamily="18" charset="0"/>
              </a:rPr>
              <a:t>Детская туристская база</a:t>
            </a:r>
          </a:p>
        </p:txBody>
      </p:sp>
    </p:spTree>
    <p:extLst>
      <p:ext uri="{BB962C8B-B14F-4D97-AF65-F5344CB8AC3E}">
        <p14:creationId xmlns:p14="http://schemas.microsoft.com/office/powerpoint/2010/main" val="9364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3240" y="1571612"/>
            <a:ext cx="4244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F6FC6">
                    <a:lumMod val="50000"/>
                  </a:srgbClr>
                </a:solidFill>
              </a:rPr>
              <a:t>   </a:t>
            </a: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</a:rPr>
              <a:t>Веревочный городок</a:t>
            </a:r>
            <a:endParaRPr lang="ru-RU" sz="2400" b="1" dirty="0">
              <a:solidFill>
                <a:srgbClr val="0F6FC6">
                  <a:lumMod val="50000"/>
                </a:srgb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F6FC6">
                    <a:lumMod val="50000"/>
                  </a:srgbClr>
                </a:solidFill>
              </a:rPr>
              <a:t>   </a:t>
            </a:r>
            <a:r>
              <a:rPr lang="ru-RU" sz="2400" b="1" dirty="0" err="1" smtClean="0">
                <a:solidFill>
                  <a:srgbClr val="0F6FC6">
                    <a:lumMod val="50000"/>
                  </a:srgbClr>
                </a:solidFill>
              </a:rPr>
              <a:t>Скалодром</a:t>
            </a:r>
            <a:endParaRPr lang="ru-RU" sz="2400" b="1" dirty="0">
              <a:solidFill>
                <a:srgbClr val="0F6FC6">
                  <a:lumMod val="50000"/>
                </a:srgb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F6FC6">
                    <a:lumMod val="50000"/>
                  </a:srgbClr>
                </a:solidFill>
              </a:rPr>
              <a:t>   </a:t>
            </a: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</a:rPr>
              <a:t>Катамараны</a:t>
            </a:r>
            <a:endParaRPr lang="ru-RU" sz="2400" b="1" dirty="0">
              <a:solidFill>
                <a:srgbClr val="0F6FC6">
                  <a:lumMod val="50000"/>
                </a:srgb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F6FC6">
                    <a:lumMod val="50000"/>
                  </a:srgbClr>
                </a:solidFill>
              </a:rPr>
              <a:t>   </a:t>
            </a:r>
            <a:r>
              <a:rPr lang="ru-RU" sz="2400" b="1" dirty="0" smtClean="0">
                <a:solidFill>
                  <a:srgbClr val="0F6FC6">
                    <a:lumMod val="50000"/>
                  </a:srgbClr>
                </a:solidFill>
              </a:rPr>
              <a:t>Туристское снаряжение</a:t>
            </a:r>
            <a:endParaRPr lang="ru-RU" sz="2400" b="1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19478" y="244892"/>
            <a:ext cx="8136904" cy="10064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algn="ctr"/>
            <a:r>
              <a:rPr lang="ru-RU" sz="3600" b="1" spc="150" dirty="0">
                <a:ln w="11430"/>
                <a:solidFill>
                  <a:srgbClr val="0F6FC6">
                    <a:lumMod val="50000"/>
                  </a:srgbClr>
                </a:solidFill>
                <a:ea typeface="Times New Roman" pitchFamily="18" charset="0"/>
                <a:cs typeface="Times New Roman" pitchFamily="18" charset="0"/>
              </a:rPr>
              <a:t>Детская туристская база</a:t>
            </a:r>
          </a:p>
        </p:txBody>
      </p:sp>
      <p:pic>
        <p:nvPicPr>
          <p:cNvPr id="13" name="Рисунок 12" descr="IMG_6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1115" y="3945776"/>
            <a:ext cx="3403959" cy="226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6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392940" y="1893084"/>
            <a:ext cx="3643339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6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57840" y="3643358"/>
            <a:ext cx="3429284" cy="228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4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Директор: Осокина Елена Анатольевна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Тел.: +7 (978) 752-81-03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Тел. </a:t>
            </a:r>
            <a:r>
              <a:rPr lang="ru-RU" b="1" smtClean="0">
                <a:solidFill>
                  <a:srgbClr val="002060"/>
                </a:solidFill>
              </a:rPr>
              <a:t>центра: </a:t>
            </a:r>
            <a:r>
              <a:rPr lang="ru-RU" b="1" dirty="0" smtClean="0">
                <a:solidFill>
                  <a:srgbClr val="002060"/>
                </a:solidFill>
              </a:rPr>
              <a:t>	+7(978) 973-25-98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			27-15-45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Тел. турбазы:	 +7 (978) 973-25-99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		27-34-65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Эл.почта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untur@crimeaedu.ru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Сайт: </a:t>
            </a:r>
            <a:r>
              <a:rPr lang="en-US" b="1" dirty="0" smtClean="0">
                <a:solidFill>
                  <a:srgbClr val="002060"/>
                </a:solidFill>
              </a:rPr>
              <a:t>http://crimuntur.ru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95350"/>
            <a:ext cx="3257552" cy="32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Реализация мер по развитию детского туризма в Республике Крым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41159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4" y="3717032"/>
            <a:ext cx="42139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4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Система поощрения в сфере детского туризма  Республики Крым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Нормативная база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 Приказ Федерального государственного бюджетного образовательного учреждения дополнительного образования детей «Федеральный центр детско-юношеского туризма и краеведения» № 182 от 29.10.2015г.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«Об утверждении Положения о системе поощрения в детском туризме»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 Приказ Министерства образования, науки и молодежи Республики Крым №1758 от 07.07.2017г.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«О системе поощрения в сфере детского туризма Республики Крым»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8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Требования к оформлению портфолио учащихся для награждения знаками отличия в сфере детско-юношеского туризма Республики Крым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Документы в портфолио учащихся </a:t>
            </a:r>
            <a:r>
              <a:rPr lang="ru-RU" sz="2000" b="1" dirty="0" smtClean="0">
                <a:solidFill>
                  <a:schemeClr val="bg1"/>
                </a:solidFill>
              </a:rPr>
              <a:t>для всех категорий 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 Характеристика-представление на учащегося от образовательного учреждения.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2. Согласие на обработку персональных данных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 Маршрутные листы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4. Фотоотчеты (3-5 фотографий)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Документы </a:t>
            </a:r>
            <a:r>
              <a:rPr lang="ru-RU" sz="2000" dirty="0">
                <a:solidFill>
                  <a:schemeClr val="bg1"/>
                </a:solidFill>
              </a:rPr>
              <a:t>в портфолио учащихся </a:t>
            </a:r>
            <a:r>
              <a:rPr lang="ru-RU" sz="2000" b="1" dirty="0">
                <a:solidFill>
                  <a:schemeClr val="bg1"/>
                </a:solidFill>
              </a:rPr>
              <a:t>для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базовой и высшей категорий 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5.Документы, подтверждающие участие в экскурсиях (Туристическая путевка, билеты, письменный отчет об экскурсии)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6. Документы, подтверждающие участие в мероприятиях по краеведению (Копия протокола мероприятия, или выписка из итогового приказа, или копия диплома, сертификата, свидетельства участника.)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7. Классификационная книжка, подтверждающая наличие спортивного разряда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2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Результаты работы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544616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Из </a:t>
            </a:r>
            <a:r>
              <a:rPr lang="ru-RU" sz="2200" b="1" dirty="0" smtClean="0">
                <a:solidFill>
                  <a:schemeClr val="bg1"/>
                </a:solidFill>
              </a:rPr>
              <a:t>17</a:t>
            </a:r>
            <a:r>
              <a:rPr lang="ru-RU" sz="2200" dirty="0" smtClean="0">
                <a:solidFill>
                  <a:schemeClr val="bg1"/>
                </a:solidFill>
              </a:rPr>
              <a:t> регионов в которых проводится работа по туристско-краеведческому направлению </a:t>
            </a:r>
            <a:r>
              <a:rPr lang="ru-RU" sz="2200" dirty="0">
                <a:solidFill>
                  <a:schemeClr val="bg1"/>
                </a:solidFill>
              </a:rPr>
              <a:t>Представлены к поощрению туристы из: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Первомайского района – 3 учащихся</a:t>
            </a:r>
          </a:p>
          <a:p>
            <a:r>
              <a:rPr lang="ru-RU" sz="2200" dirty="0" err="1" smtClean="0">
                <a:solidFill>
                  <a:schemeClr val="bg1"/>
                </a:solidFill>
              </a:rPr>
              <a:t>Красноперекопского</a:t>
            </a:r>
            <a:r>
              <a:rPr lang="ru-RU" sz="2200" dirty="0" smtClean="0">
                <a:solidFill>
                  <a:schemeClr val="bg1"/>
                </a:solidFill>
              </a:rPr>
              <a:t> района – 6 учащихся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Г. Ялта - 4 учащихся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Г. Керчь - 31 учащийся</a:t>
            </a:r>
          </a:p>
          <a:p>
            <a:pPr marL="13716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Протокол заседания комиссии по присуждению знаков отличия в сфере детского туризма Республики Крым от 24 октября 2017г. № 1</a:t>
            </a:r>
          </a:p>
          <a:p>
            <a:pPr marL="13716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Поощрены знаками начального уровня «Первый поход» - 11 учащихся. </a:t>
            </a:r>
          </a:p>
          <a:p>
            <a:pPr marL="13716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Поощрены знаками </a:t>
            </a:r>
            <a:r>
              <a:rPr lang="ru-RU" sz="2200" dirty="0" smtClean="0">
                <a:solidFill>
                  <a:schemeClr val="bg1"/>
                </a:solidFill>
              </a:rPr>
              <a:t>базового уровня «Юный путешественник» 1 ступени - 10 учащихся</a:t>
            </a:r>
          </a:p>
          <a:p>
            <a:pPr marL="13716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Поощрены знаками базового уровня «Юный путешественник» </a:t>
            </a:r>
            <a:r>
              <a:rPr lang="ru-RU" sz="2200" dirty="0" smtClean="0">
                <a:solidFill>
                  <a:schemeClr val="bg1"/>
                </a:solidFill>
              </a:rPr>
              <a:t>2 </a:t>
            </a:r>
            <a:r>
              <a:rPr lang="ru-RU" sz="2200" dirty="0">
                <a:solidFill>
                  <a:schemeClr val="bg1"/>
                </a:solidFill>
              </a:rPr>
              <a:t>ступени - </a:t>
            </a:r>
            <a:r>
              <a:rPr lang="ru-RU" sz="2200" dirty="0" smtClean="0">
                <a:solidFill>
                  <a:schemeClr val="bg1"/>
                </a:solidFill>
              </a:rPr>
              <a:t>13 учащихся</a:t>
            </a:r>
          </a:p>
          <a:p>
            <a:pPr marL="13716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Поощрены знаками базового уровня «Юный путешественник» </a:t>
            </a:r>
            <a:r>
              <a:rPr lang="ru-RU" sz="2200" dirty="0" smtClean="0">
                <a:solidFill>
                  <a:schemeClr val="bg1"/>
                </a:solidFill>
              </a:rPr>
              <a:t>3 </a:t>
            </a:r>
            <a:r>
              <a:rPr lang="ru-RU" sz="2200" dirty="0">
                <a:solidFill>
                  <a:schemeClr val="bg1"/>
                </a:solidFill>
              </a:rPr>
              <a:t>ступени - 6</a:t>
            </a:r>
            <a:r>
              <a:rPr lang="ru-RU" sz="2200" dirty="0" smtClean="0">
                <a:solidFill>
                  <a:schemeClr val="bg1"/>
                </a:solidFill>
              </a:rPr>
              <a:t> учащихся</a:t>
            </a:r>
          </a:p>
          <a:p>
            <a:pPr marL="13716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Поощрены знаками базового уровня «Юный путешественник» </a:t>
            </a:r>
            <a:r>
              <a:rPr lang="ru-RU" sz="2200" dirty="0" smtClean="0">
                <a:solidFill>
                  <a:schemeClr val="bg1"/>
                </a:solidFill>
              </a:rPr>
              <a:t>4 </a:t>
            </a:r>
            <a:r>
              <a:rPr lang="ru-RU" sz="2200" dirty="0">
                <a:solidFill>
                  <a:schemeClr val="bg1"/>
                </a:solidFill>
              </a:rPr>
              <a:t>ступени </a:t>
            </a:r>
            <a:r>
              <a:rPr lang="ru-RU" sz="2200" dirty="0" smtClean="0">
                <a:solidFill>
                  <a:schemeClr val="bg1"/>
                </a:solidFill>
              </a:rPr>
              <a:t>– 3 учащихся</a:t>
            </a:r>
          </a:p>
          <a:p>
            <a:pPr marL="13716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Поощрены знаками базового уровня «Юный путешественник» </a:t>
            </a:r>
            <a:r>
              <a:rPr lang="ru-RU" sz="2200" dirty="0" smtClean="0">
                <a:solidFill>
                  <a:schemeClr val="bg1"/>
                </a:solidFill>
              </a:rPr>
              <a:t>5 </a:t>
            </a:r>
            <a:r>
              <a:rPr lang="ru-RU" sz="2200" dirty="0">
                <a:solidFill>
                  <a:schemeClr val="bg1"/>
                </a:solidFill>
              </a:rPr>
              <a:t>ступени </a:t>
            </a:r>
            <a:r>
              <a:rPr lang="ru-RU" sz="2200" dirty="0" smtClean="0">
                <a:solidFill>
                  <a:schemeClr val="bg1"/>
                </a:solidFill>
              </a:rPr>
              <a:t>– 1 учащийся</a:t>
            </a:r>
          </a:p>
          <a:p>
            <a:pPr marL="137160" indent="0">
              <a:buNone/>
            </a:pPr>
            <a:endParaRPr lang="ru-RU" sz="2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По результатам участия в « открытом фестивале-конкурсе пешеходного туризма «Крымская осень 2017» награждены значками начального уровня «Первый поход» - 77 учащихся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83660"/>
              </p:ext>
            </p:extLst>
          </p:nvPr>
        </p:nvGraphicFramePr>
        <p:xfrm>
          <a:off x="323529" y="692698"/>
          <a:ext cx="8568952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182"/>
                <a:gridCol w="1799289"/>
                <a:gridCol w="2132300"/>
                <a:gridCol w="891867"/>
                <a:gridCol w="816392"/>
                <a:gridCol w="2609922"/>
              </a:tblGrid>
              <a:tr h="1118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Муниципальное образование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учреждения здравоохранения, осуществляющего иммунизацию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обучающихся на вакцинацию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обучающихся на ревакцинацию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ФИО ответственных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623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Джанкой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«Джанкойская ЦРБ»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Петрова О.С.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Ротт Е.А.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Оборнева Т.А.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41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Евпатория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«Евпаторийская ГДКБ»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Карташова Евгения Анатольевна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41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Осокина Е.А., директор ГБОУ ДО РК ЦДЮТК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830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Керчь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«Керченская ГДБ»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Егорова Наталья Юрьевна, заместитель директора МБУДО г. Керчи РК «ТКЦ «Киммерия»</a:t>
                      </a:r>
                    </a:p>
                    <a:p>
                      <a:r>
                        <a:rPr lang="ru-RU" sz="1100">
                          <a:effectLst/>
                        </a:rPr>
                        <a:t>Стадниченко Е.П.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52" marR="54052" marT="0" marB="0"/>
                </a:tc>
              </a:tr>
              <a:tr h="41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Красноперекопск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«ЦГБ г. Красноперекопска»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Литвиненко Ирина Анатольевна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830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Симферополь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«Симферопольская ГКБ № 7»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Файчук Иван Владимирович, МБОУ ДО «Городской подростково-молодежный центр» г. Симферополя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41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Осокина Е.А., директор ГБОУ ДО РК ЦДЮТК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207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Судак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«Судакская 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Осадчук Игорь Ильич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  <a:tr h="41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Феодосия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«Феодосийский медицинский центр»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Конюхова Елена Михайловна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52" marR="5405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5" y="13847"/>
            <a:ext cx="83529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иммунизации учащихся объединений дополнительного образования Республики Крым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клещевого энцефалита на 2018 год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85336"/>
              </p:ext>
            </p:extLst>
          </p:nvPr>
        </p:nvGraphicFramePr>
        <p:xfrm>
          <a:off x="323528" y="6381328"/>
          <a:ext cx="8568951" cy="371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182"/>
                <a:gridCol w="1855159"/>
                <a:gridCol w="2076430"/>
                <a:gridCol w="891867"/>
                <a:gridCol w="816392"/>
                <a:gridCol w="2609921"/>
              </a:tblGrid>
              <a:tr h="371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Осокина Е.А., директор ГБОУ ДО РК ЦДЮТК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2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39986"/>
              </p:ext>
            </p:extLst>
          </p:nvPr>
        </p:nvGraphicFramePr>
        <p:xfrm>
          <a:off x="323528" y="404666"/>
          <a:ext cx="8496945" cy="6192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501"/>
                <a:gridCol w="1784170"/>
                <a:gridCol w="2114381"/>
                <a:gridCol w="884373"/>
                <a:gridCol w="809531"/>
                <a:gridCol w="2587989"/>
              </a:tblGrid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Ялта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«Ялтинская ГБ № 1»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Крутенко</a:t>
                      </a:r>
                      <a:r>
                        <a:rPr lang="ru-RU" sz="1100" dirty="0">
                          <a:effectLst/>
                        </a:rPr>
                        <a:t> Сергей Васильевич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22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Белогорский р-н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«Белогорская ЦРБ»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Здоров Д.В.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22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Кировский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«Кировская ЦРБ»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Красногвардейский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«Красногвардейская ЦРБ»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Крутихина Юлия Викторовна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54" marR="56054" marT="0" marB="0"/>
                </a:tc>
              </a:tr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Ленинский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«Ленинская ЦРБ»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Овчинникова Наталья Владимировна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Осокина Е.А., директор ГБОУ ДО РК ЦДЮТК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Нижнегорский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«Нижнегорская 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Осокина Е.А., директор ГБОУ ДО РК ЦДЮТК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1605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Раздольненский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«Раздольненская 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Мирянова Ольга Александровна (директор МБОУ ДО «ЦДЮТ» Раздольненского района)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Стахурский Иван Иванович (педагог дополнительного образования МБОУ ДО «ЦДЮТ» Раздольненского района)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Симферопольский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«Симферопольская ЦРКБ»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Поддубная А.А.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917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Советский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«Советская 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Лыткина Александра Александровна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Голец Виктор Михайлович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Коваленко Алена Александровна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Черноморский р-н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ГБУЗ РК «Черноморская ЦРБ»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Иванюта</a:t>
                      </a:r>
                      <a:r>
                        <a:rPr lang="ru-RU" sz="1100" dirty="0">
                          <a:effectLst/>
                        </a:rPr>
                        <a:t> Павел Павлович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054" marR="560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1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2" y="0"/>
            <a:ext cx="7920880" cy="860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Формирование сети объединений  дополнительного образования туристско-краеведческой направленности в муниципальных образования республики Крым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 исполнения приказа Министерства образования, науки и молодежи Республики Крым  от 10.12.2015г. №1282 «О республиканских ресурсных центрах дополнительного образования Республики Крым» сформировать ресурсную сеть дополнительного образования Республики Крым по соответствующему направлению.</a:t>
            </a:r>
          </a:p>
          <a:p>
            <a:pPr marL="137160" indent="0"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Ресурсная сеть включает: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 Муниципальные организации дополнительного образования Республики Крым, реализующие дополнительные образовательные программы туристско-краеведческого направления.</a:t>
            </a:r>
          </a:p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2. Отделы государственных и муниципальных организаций дополнительного образования Республик Крым</a:t>
            </a:r>
            <a:r>
              <a:rPr lang="ru-RU" dirty="0">
                <a:solidFill>
                  <a:schemeClr val="bg1"/>
                </a:solidFill>
              </a:rPr>
              <a:t>, реализующие дополнительные образовательные программы </a:t>
            </a:r>
            <a:r>
              <a:rPr lang="ru-RU" dirty="0" smtClean="0">
                <a:solidFill>
                  <a:schemeClr val="bg1"/>
                </a:solidFill>
              </a:rPr>
              <a:t>туристско-краеведческого направления.</a:t>
            </a:r>
          </a:p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3.Кружки, студии, секции</a:t>
            </a:r>
            <a:r>
              <a:rPr lang="ru-RU" dirty="0">
                <a:solidFill>
                  <a:schemeClr val="bg1"/>
                </a:solidFill>
              </a:rPr>
              <a:t>, реализующие дополнительные образовательные программы туристско-краеведческого </a:t>
            </a:r>
            <a:r>
              <a:rPr lang="ru-RU" dirty="0" smtClean="0">
                <a:solidFill>
                  <a:schemeClr val="bg1"/>
                </a:solidFill>
              </a:rPr>
              <a:t>направления в рамках внеурочной деятельности на базе общеобразовательных организаций Республики Крым.</a:t>
            </a:r>
            <a:endParaRPr lang="ru-RU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75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1636</Words>
  <Application>Microsoft Office PowerPoint</Application>
  <PresentationFormat>Экран (4:3)</PresentationFormat>
  <Paragraphs>442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Апекс</vt:lpstr>
      <vt:lpstr>1_Апекс</vt:lpstr>
      <vt:lpstr>2_Апекс</vt:lpstr>
      <vt:lpstr>8_Апекс</vt:lpstr>
      <vt:lpstr>Презентация PowerPoint</vt:lpstr>
      <vt:lpstr>Реализация мер по развитию детского туризма в Республике Крым</vt:lpstr>
      <vt:lpstr>Система поощрения в сфере детского туризма  Республики Крым</vt:lpstr>
      <vt:lpstr>Требования к оформлению портфолио учащихся для награждения знаками отличия в сфере детско-юношеского туризма Республики Крым</vt:lpstr>
      <vt:lpstr>Результаты работы</vt:lpstr>
      <vt:lpstr>Презентация PowerPoint</vt:lpstr>
      <vt:lpstr>Презентация PowerPoint</vt:lpstr>
      <vt:lpstr>Презентация PowerPoint</vt:lpstr>
      <vt:lpstr>Формирование сети объединений  дополнительного образования туристско-краеведческой направленности в муниципальных образования республики Крым</vt:lpstr>
      <vt:lpstr>Презентация PowerPoint</vt:lpstr>
      <vt:lpstr>Республиканские мероприятия туристско-краеведческой направленности:</vt:lpstr>
      <vt:lpstr>Творческие объединения ГБОУ ДО РК «ЦДЮТК» туристско-краеведческой направленности.</vt:lpstr>
      <vt:lpstr>Презентация PowerPoint</vt:lpstr>
      <vt:lpstr>Реализация проекта Самбо в школу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Елена</cp:lastModifiedBy>
  <cp:revision>109</cp:revision>
  <cp:lastPrinted>2017-11-10T06:33:20Z</cp:lastPrinted>
  <dcterms:created xsi:type="dcterms:W3CDTF">2015-08-24T15:47:52Z</dcterms:created>
  <dcterms:modified xsi:type="dcterms:W3CDTF">2017-11-10T06:50:20Z</dcterms:modified>
</cp:coreProperties>
</file>